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charts/chart1.xml" ContentType="application/vnd.openxmlformats-officedocument.drawingml.chart+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52832b78b6a04d2f" /><Relationship Type="http://schemas.openxmlformats.org/officeDocument/2006/relationships/extended-properties" Target="/docProps/app.xml" Id="Rba14276d353b4ace" /><Relationship Type="http://schemas.openxmlformats.org/officeDocument/2006/relationships/officeDocument" Target="/ppt/presentation.xml" Id="R53aa057c3531483a" /></Relationships>
</file>

<file path=ppt/presentation.xml><?xml version="1.0" encoding="utf-8"?>
<p:presentation xmlns:p="http://schemas.openxmlformats.org/presentationml/2006/main">
  <p:sldMasterIdLst>
    <p:sldMasterId xmlns:r="http://schemas.openxmlformats.org/officeDocument/2006/relationships" id="2147483648" r:id="R587d87cd2fb34bbb"/>
  </p:sldMasterIdLst>
  <p:notesMasterIdLst>
    <p:notesMasterId xmlns:r="http://schemas.openxmlformats.org/officeDocument/2006/relationships" r:id="R50c95eadd6794942"/>
  </p:notesMasterIdLst>
  <p:sldIdLst>
    <p:sldId xmlns:r="http://schemas.openxmlformats.org/officeDocument/2006/relationships" id="256" r:id="R73976b857cf84c43"/>
    <p:sldId xmlns:r="http://schemas.openxmlformats.org/officeDocument/2006/relationships" id="257" r:id="R5e98d37e80434170"/>
    <p:sldId xmlns:r="http://schemas.openxmlformats.org/officeDocument/2006/relationships" id="258" r:id="R07919fd2560e4cb9"/>
    <p:sldId xmlns:r="http://schemas.openxmlformats.org/officeDocument/2006/relationships" id="259" r:id="Rd87f632c525e4386"/>
    <p:sldId xmlns:r="http://schemas.openxmlformats.org/officeDocument/2006/relationships" id="260" r:id="R2ff60f15336f4b7b"/>
    <p:sldId xmlns:r="http://schemas.openxmlformats.org/officeDocument/2006/relationships" id="261" r:id="R8bc07b56f8594aed"/>
    <p:sldId xmlns:r="http://schemas.openxmlformats.org/officeDocument/2006/relationships" id="262" r:id="R5dd4166942eb43c2"/>
    <p:sldId xmlns:r="http://schemas.openxmlformats.org/officeDocument/2006/relationships" id="263" r:id="Rf5b4f2b2fb07461a"/>
    <p:sldId xmlns:r="http://schemas.openxmlformats.org/officeDocument/2006/relationships" id="264" r:id="Rfb2cdee2a35141fc"/>
    <p:sldId xmlns:r="http://schemas.openxmlformats.org/officeDocument/2006/relationships" id="265" r:id="Rdcb74ea5df5e4c06"/>
    <p:sldId xmlns:r="http://schemas.openxmlformats.org/officeDocument/2006/relationships" id="266" r:id="R2791e17912af4177"/>
    <p:sldId xmlns:r="http://schemas.openxmlformats.org/officeDocument/2006/relationships" id="267" r:id="R984d4bfcef684ac5"/>
    <p:sldId xmlns:r="http://schemas.openxmlformats.org/officeDocument/2006/relationships" id="268" r:id="R4f5023df1ae04de4"/>
    <p:sldId xmlns:r="http://schemas.openxmlformats.org/officeDocument/2006/relationships" id="269" r:id="Rbd6b4af8d1cc4127"/>
    <p:sldId xmlns:r="http://schemas.openxmlformats.org/officeDocument/2006/relationships" id="270" r:id="R575738f6aba542e7"/>
    <p:sldId xmlns:r="http://schemas.openxmlformats.org/officeDocument/2006/relationships" id="271" r:id="Rfd652538f2fc46d1"/>
    <p:sldId xmlns:r="http://schemas.openxmlformats.org/officeDocument/2006/relationships" id="272" r:id="R753d6af5e8c74a24"/>
    <p:sldId xmlns:r="http://schemas.openxmlformats.org/officeDocument/2006/relationships" id="273" r:id="Rca8895e1a0c54183"/>
    <p:sldId xmlns:r="http://schemas.openxmlformats.org/officeDocument/2006/relationships" id="274" r:id="R9712e49417984b38"/>
    <p:sldId xmlns:r="http://schemas.openxmlformats.org/officeDocument/2006/relationships" id="275" r:id="R1465d0f221494157"/>
    <p:sldId xmlns:r="http://schemas.openxmlformats.org/officeDocument/2006/relationships" id="276" r:id="R92f8c2dcb97d4d3b"/>
    <p:sldId xmlns:r="http://schemas.openxmlformats.org/officeDocument/2006/relationships" id="277" r:id="R570f25e6bc9f4acd"/>
    <p:sldId xmlns:r="http://schemas.openxmlformats.org/officeDocument/2006/relationships" id="278" r:id="R1e37a25e56aa4574"/>
    <p:sldId xmlns:r="http://schemas.openxmlformats.org/officeDocument/2006/relationships" id="279" r:id="R216c245762464c9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d612cd6369a4d87" /><Relationship Type="http://schemas.openxmlformats.org/officeDocument/2006/relationships/slideMaster" Target="/ppt/slideMasters/slideMaster1.xml" Id="R587d87cd2fb34bbb" /><Relationship Type="http://schemas.openxmlformats.org/officeDocument/2006/relationships/notesMaster" Target="/ppt/notesMasters/notesMaster1.xml" Id="R50c95eadd6794942" /><Relationship Type="http://schemas.openxmlformats.org/officeDocument/2006/relationships/presProps" Target="/ppt/presProps.xml" Id="R49561c753dca4524" /><Relationship Type="http://schemas.openxmlformats.org/officeDocument/2006/relationships/tableStyles" Target="/ppt/tableStyles.xml" Id="R586af6707a454842" /><Relationship Type="http://schemas.openxmlformats.org/officeDocument/2006/relationships/slide" Target="/ppt/slides/slide1.xml" Id="R73976b857cf84c43" /><Relationship Type="http://schemas.openxmlformats.org/officeDocument/2006/relationships/slide" Target="/ppt/slides/slide2.xml" Id="R5e98d37e80434170" /><Relationship Type="http://schemas.openxmlformats.org/officeDocument/2006/relationships/slide" Target="/ppt/slides/slide3.xml" Id="R07919fd2560e4cb9" /><Relationship Type="http://schemas.openxmlformats.org/officeDocument/2006/relationships/slide" Target="/ppt/slides/slide4.xml" Id="Rd87f632c525e4386" /><Relationship Type="http://schemas.openxmlformats.org/officeDocument/2006/relationships/slide" Target="/ppt/slides/slide5.xml" Id="R2ff60f15336f4b7b" /><Relationship Type="http://schemas.openxmlformats.org/officeDocument/2006/relationships/slide" Target="/ppt/slides/slide6.xml" Id="R8bc07b56f8594aed" /><Relationship Type="http://schemas.openxmlformats.org/officeDocument/2006/relationships/slide" Target="/ppt/slides/slide7.xml" Id="R5dd4166942eb43c2" /><Relationship Type="http://schemas.openxmlformats.org/officeDocument/2006/relationships/slide" Target="/ppt/slides/slide8.xml" Id="Rf5b4f2b2fb07461a" /><Relationship Type="http://schemas.openxmlformats.org/officeDocument/2006/relationships/slide" Target="/ppt/slides/slide9.xml" Id="Rfb2cdee2a35141fc" /><Relationship Type="http://schemas.openxmlformats.org/officeDocument/2006/relationships/slide" Target="/ppt/slides/slide10.xml" Id="Rdcb74ea5df5e4c06" /><Relationship Type="http://schemas.openxmlformats.org/officeDocument/2006/relationships/slide" Target="/ppt/slides/slide11.xml" Id="R2791e17912af4177" /><Relationship Type="http://schemas.openxmlformats.org/officeDocument/2006/relationships/slide" Target="/ppt/slides/slide12.xml" Id="R984d4bfcef684ac5" /><Relationship Type="http://schemas.openxmlformats.org/officeDocument/2006/relationships/slide" Target="/ppt/slides/slide13.xml" Id="R4f5023df1ae04de4" /><Relationship Type="http://schemas.openxmlformats.org/officeDocument/2006/relationships/slide" Target="/ppt/slides/slide14.xml" Id="Rbd6b4af8d1cc4127" /><Relationship Type="http://schemas.openxmlformats.org/officeDocument/2006/relationships/slide" Target="/ppt/slides/slide15.xml" Id="R575738f6aba542e7" /><Relationship Type="http://schemas.openxmlformats.org/officeDocument/2006/relationships/slide" Target="/ppt/slides/slide16.xml" Id="Rfd652538f2fc46d1" /><Relationship Type="http://schemas.openxmlformats.org/officeDocument/2006/relationships/slide" Target="/ppt/slides/slide17.xml" Id="R753d6af5e8c74a24" /><Relationship Type="http://schemas.openxmlformats.org/officeDocument/2006/relationships/slide" Target="/ppt/slides/slide18.xml" Id="Rca8895e1a0c54183" /><Relationship Type="http://schemas.openxmlformats.org/officeDocument/2006/relationships/slide" Target="/ppt/slides/slide19.xml" Id="R9712e49417984b38" /><Relationship Type="http://schemas.openxmlformats.org/officeDocument/2006/relationships/slide" Target="/ppt/slides/slide20.xml" Id="R1465d0f221494157" /><Relationship Type="http://schemas.openxmlformats.org/officeDocument/2006/relationships/slide" Target="/ppt/slides/slide21.xml" Id="R92f8c2dcb97d4d3b" /><Relationship Type="http://schemas.openxmlformats.org/officeDocument/2006/relationships/slide" Target="/ppt/slides/slide22.xml" Id="R570f25e6bc9f4acd" /><Relationship Type="http://schemas.openxmlformats.org/officeDocument/2006/relationships/slide" Target="/ppt/slides/slide23.xml" Id="R1e37a25e56aa4574" /><Relationship Type="http://schemas.openxmlformats.org/officeDocument/2006/relationships/slide" Target="/ppt/slides/slide24.xml" Id="R216c245762464c9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fad97a3eabb4e7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fa07d9754294d53" /><Relationship Type="http://schemas.openxmlformats.org/officeDocument/2006/relationships/notesMaster" Target="/ppt/notesMasters/notesMaster1.xml" Id="R83578db5b3194586" /></Relationships>
</file>

<file path=ppt/notesSlides/_rels/notesSlide2.xml.rels>&#65279;<?xml version="1.0" encoding="utf-8"?><Relationships xmlns="http://schemas.openxmlformats.org/package/2006/relationships"><Relationship Type="http://schemas.openxmlformats.org/officeDocument/2006/relationships/slide" Target="/ppt/slides/slide2.xml" Id="Rda5cb33642c843c7" /><Relationship Type="http://schemas.openxmlformats.org/officeDocument/2006/relationships/notesMaster" Target="/ppt/notesMasters/notesMaster1.xml" Id="R5c974d078cc64a7f" /></Relationships>
</file>

<file path=ppt/notesSlides/_rels/notesSlide3.xml.rels>&#65279;<?xml version="1.0" encoding="utf-8"?><Relationships xmlns="http://schemas.openxmlformats.org/package/2006/relationships"><Relationship Type="http://schemas.openxmlformats.org/officeDocument/2006/relationships/slide" Target="/ppt/slides/slide3.xml" Id="R322a69946a894732" /><Relationship Type="http://schemas.openxmlformats.org/officeDocument/2006/relationships/notesMaster" Target="/ppt/notesMasters/notesMaster1.xml" Id="R9b9e9640b7784d6d" /></Relationships>
</file>

<file path=ppt/notesSlides/_rels/notesSlide4.xml.rels>&#65279;<?xml version="1.0" encoding="utf-8"?><Relationships xmlns="http://schemas.openxmlformats.org/package/2006/relationships"><Relationship Type="http://schemas.openxmlformats.org/officeDocument/2006/relationships/slide" Target="/ppt/slides/slide4.xml" Id="R0da3b76850934771" /><Relationship Type="http://schemas.openxmlformats.org/officeDocument/2006/relationships/notesMaster" Target="/ppt/notesMasters/notesMaster1.xml" Id="Re2d495ff4242498b" /></Relationships>
</file>

<file path=ppt/notesSlides/_rels/notesSlide5.xml.rels>&#65279;<?xml version="1.0" encoding="utf-8"?><Relationships xmlns="http://schemas.openxmlformats.org/package/2006/relationships"><Relationship Type="http://schemas.openxmlformats.org/officeDocument/2006/relationships/slide" Target="/ppt/slides/slide5.xml" Id="Ra423e402ceb84869" /><Relationship Type="http://schemas.openxmlformats.org/officeDocument/2006/relationships/notesMaster" Target="/ppt/notesMasters/notesMaster1.xml" Id="Rdab9534e283c4b1a" /></Relationships>
</file>

<file path=ppt/notesSlides/_rels/notesSlide6.xml.rels>&#65279;<?xml version="1.0" encoding="utf-8"?><Relationships xmlns="http://schemas.openxmlformats.org/package/2006/relationships"><Relationship Type="http://schemas.openxmlformats.org/officeDocument/2006/relationships/slide" Target="/ppt/slides/slide6.xml" Id="Rfd667f4a57844331" /><Relationship Type="http://schemas.openxmlformats.org/officeDocument/2006/relationships/notesMaster" Target="/ppt/notesMasters/notesMaster1.xml" Id="R75ee890947de4b85" /></Relationships>
</file>

<file path=ppt/notesSlides/_rels/notesSlide7.xml.rels>&#65279;<?xml version="1.0" encoding="utf-8"?><Relationships xmlns="http://schemas.openxmlformats.org/package/2006/relationships"><Relationship Type="http://schemas.openxmlformats.org/officeDocument/2006/relationships/slide" Target="/ppt/slides/slide7.xml" Id="R0cff9d04d1f64825" /><Relationship Type="http://schemas.openxmlformats.org/officeDocument/2006/relationships/notesMaster" Target="/ppt/notesMasters/notesMaster1.xml" Id="R80011ffcfc0448f5" /></Relationships>
</file>

<file path=ppt/notesSlides/_rels/notesSlide8.xml.rels>&#65279;<?xml version="1.0" encoding="utf-8"?><Relationships xmlns="http://schemas.openxmlformats.org/package/2006/relationships"><Relationship Type="http://schemas.openxmlformats.org/officeDocument/2006/relationships/slide" Target="/ppt/slides/slide8.xml" Id="R64a5b0d5ce5c4758" /><Relationship Type="http://schemas.openxmlformats.org/officeDocument/2006/relationships/notesMaster" Target="/ppt/notesMasters/notesMaster1.xml" Id="R60c1a2d653464141" /></Relationships>
</file>

<file path=ppt/notesSlides/_rels/notesSlide9.xml.rels>&#65279;<?xml version="1.0" encoding="utf-8"?><Relationships xmlns="http://schemas.openxmlformats.org/package/2006/relationships"><Relationship Type="http://schemas.openxmlformats.org/officeDocument/2006/relationships/slide" Target="/ppt/slides/slide9.xml" Id="R4f3a8cd127eb49f3" /><Relationship Type="http://schemas.openxmlformats.org/officeDocument/2006/relationships/notesMaster" Target="/ppt/notesMasters/notesMaster1.xml" Id="R7515111a75464f5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61303ea21c64424" /><Relationship Type="http://schemas.openxmlformats.org/officeDocument/2006/relationships/notesMaster" Target="/ppt/notesMasters/notesMaster1.xml" Id="Rd7f3e46cd4aa4be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9c6a765c71843a9" /><Relationship Type="http://schemas.openxmlformats.org/officeDocument/2006/relationships/notesMaster" Target="/ppt/notesMasters/notesMaster1.xml" Id="Rd4ba55cd0e7048a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e5a7be9f2db4c10" /><Relationship Type="http://schemas.openxmlformats.org/officeDocument/2006/relationships/notesMaster" Target="/ppt/notesMasters/notesMaster1.xml" Id="R54d581469aef4d1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60c6dee7ae34626" /><Relationship Type="http://schemas.openxmlformats.org/officeDocument/2006/relationships/notesMaster" Target="/ppt/notesMasters/notesMaster1.xml" Id="Redbd77415a5f491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725cab4653748be" /><Relationship Type="http://schemas.openxmlformats.org/officeDocument/2006/relationships/notesMaster" Target="/ppt/notesMasters/notesMaster1.xml" Id="R87496e2bf58c424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1d8c85370924fb7" /><Relationship Type="http://schemas.openxmlformats.org/officeDocument/2006/relationships/notesMaster" Target="/ppt/notesMasters/notesMaster1.xml" Id="Rff4342ab366a46e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129b46dfbaf4d0a" /><Relationship Type="http://schemas.openxmlformats.org/officeDocument/2006/relationships/notesMaster" Target="/ppt/notesMasters/notesMaster1.xml" Id="R4d3f44d69b24478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2ce8bfaacf34008" /><Relationship Type="http://schemas.openxmlformats.org/officeDocument/2006/relationships/notesMaster" Target="/ppt/notesMasters/notesMaster1.xml" Id="R54202ffb8cf4481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8c372e1689c40bb" /><Relationship Type="http://schemas.openxmlformats.org/officeDocument/2006/relationships/notesMaster" Target="/ppt/notesMasters/notesMaster1.xml" Id="R2067d74ffc3c425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2465e4597a94944" /><Relationship Type="http://schemas.openxmlformats.org/officeDocument/2006/relationships/notesMaster" Target="/ppt/notesMasters/notesMaster1.xml" Id="Rabe722034178468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0876699f70c4b27" /><Relationship Type="http://schemas.openxmlformats.org/officeDocument/2006/relationships/notesMaster" Target="/ppt/notesMasters/notesMaster1.xml" Id="R2d706d425644447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ac3c8cbc5224ab8" /><Relationship Type="http://schemas.openxmlformats.org/officeDocument/2006/relationships/notesMaster" Target="/ppt/notesMasters/notesMaster1.xml" Id="R298be8d89daf46a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42018688eb94f10" /><Relationship Type="http://schemas.openxmlformats.org/officeDocument/2006/relationships/notesMaster" Target="/ppt/notesMasters/notesMaster1.xml" Id="Rab9625a6014a49a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acb6f7c2c414a22" /><Relationship Type="http://schemas.openxmlformats.org/officeDocument/2006/relationships/notesMaster" Target="/ppt/notesMasters/notesMaster1.xml" Id="R39a6809cffc84b4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be08ea7241d4fd5" /><Relationship Type="http://schemas.openxmlformats.org/officeDocument/2006/relationships/notesMaster" Target="/ppt/notesMasters/notesMaster1.xml" Id="R7c4e990e9379426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genuine London Design Festival installation places typography in a public setting. Pentagram describes the 2025 thread motif as a way to express connection and collaboration. That is the designer’s stated intention, not a measurement of every viewer’s response. Compare size, repetition and viewing distance. Your project will be a welcoming community arts showcase poster.</a:t>
            </a:r>
          </a:p>
          <a:p xmlns:a="http://schemas.openxmlformats.org/drawingml/2006/main">
            <a:r>
              <a:t>Ask: Without discussing first, write the first two things you noticed. Compare responses.</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https://www.pentagram.com/news/london-design-festival-2025-identity-by-domenic-lippa-and-team-2</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Different reading orders are possible. Point to size, position, contrast or subject matter; do not claim that one viewer response describes every audience.</a:t>
            </a:r>
          </a:p>
          <a:p xmlns:a="http://schemas.openxmlformats.org/drawingml/2006/main">
            <a:r>
              <a:t>Local slide locator: 01-poster-promise:1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corridor poster offers a different encounter from a phone image. In our worked example, a fictional community arts showcase needs a readable title, a communication cue and essential event details. The fictional example demonstrates reasoning, not an event that already exists.</a:t>
            </a:r>
          </a:p>
          <a:p xmlns:a="http://schemas.openxmlformats.org/drawingml/2006/main">
            <a:r>
              <a:t>Ask: For a community arts showcase, write one sentence naming audience, purpose and viewing context.</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A specific audience and encounter, a clear message and one checkable requirement.</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01-poster-promise:2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dark rectangle is an element. Enlarging it relative to the title can alter emphasis. A photograph can suggest three-dimensional form through light and shade. A visual texture may look rough even though the printed surface is smooth.</a:t>
            </a:r>
          </a:p>
          <a:p xmlns:a="http://schemas.openxmlformats.org/drawingml/2006/main">
            <a:r>
              <a:t>Ask: Name one element and one relationship you could change in a poster.</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https://www.getty.edu/education/k-12-learning/describe-listen-draw/vocabulary-for-describing-an-artwork/</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For example, a line is an element; repeating it at regular intervals can create rhythm. Explain the actual relationship.</a:t>
            </a:r>
          </a:p>
          <a:p xmlns:a="http://schemas.openxmlformats.org/drawingml/2006/main">
            <a:r>
              <a:t>Local slide locator: 01-poster-promise:3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original text-layout diagram keeps the words constant but changes their relative size. Reading order is a design intention that needs testing; it is not measured eye tracking. A huge title that hides the event details fails the brief.</a:t>
            </a:r>
          </a:p>
          <a:p xmlns:a="http://schemas.openxmlformats.org/drawingml/2006/main">
            <a:r>
              <a:t>Ask: Predict the first, second and third reading order in each version; then identify the trade-off.</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A dominant title can lead, followed by the purpose and event details. Required details must remain findable; larger is not automatically better.</a:t>
            </a:r>
          </a:p>
          <a:p xmlns:a="http://schemas.openxmlformats.org/drawingml/2006/main">
            <a:r>
              <a:t>Local slide locator: 01-poster-promise:4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Compare the two schematic arrangements. Neither symmetry nor asymmetry guarantees an effective poster. Judge whether the visual weight supports the intended story and leaves room for information.</a:t>
            </a:r>
          </a:p>
          <a:p xmlns:a="http://schemas.openxmlformats.org/drawingml/2006/main">
            <a:r>
              <a:t>Ask: Describe one change that would balance a large subject without duplicating it.</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https://www.getty.edu/education/k-12-learning/describe-listen-draw/vocabulary-for-describing-an-artwork/</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A smaller strong-contrast title or counterweight may balance a larger quieter area. Explain position and visual weight, not a rule that both sides must match.</a:t>
            </a:r>
          </a:p>
          <a:p xmlns:a="http://schemas.openxmlformats.org/drawingml/2006/main">
            <a:r>
              <a:t>Local slide locator: 01-poster-promise:5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teaching diagram changes value contrast while keeping the wording constant. Hue differences alone may leave text difficult to read. Test the actual background beneath the title, including any photograph.</a:t>
            </a:r>
          </a:p>
          <a:p xmlns:a="http://schemas.openxmlformats.org/drawingml/2006/main">
            <a:r>
              <a:t>Ask: Identify which title is easier to read and explain the specific difference.</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The relative lightness of title and background matters. Naming complementary hues does not establish legibility.</a:t>
            </a:r>
          </a:p>
          <a:p xmlns:a="http://schemas.openxmlformats.org/drawingml/2006/main">
            <a:r>
              <a:t>Local slide locator: 01-poster-promise:6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original notice diagram separates its title, event description and practical details. A shared edge helps structure the reading. The gaps establish groups. Centring everything is a choice to test, not a universal design rule.</a:t>
            </a:r>
          </a:p>
          <a:p xmlns:a="http://schemas.openxmlformats.org/drawingml/2006/main">
            <a:r>
              <a:t>Ask: Sketch a revised notice with one shared edge and two clear information groups.</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Explain which items belong together and show a larger gap between groups than within a group.</a:t>
            </a:r>
          </a:p>
          <a:p xmlns:a="http://schemas.openxmlformats.org/drawingml/2006/main">
            <a:r>
              <a:t>Local slide locator: 01-poster-promise:7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Repeated type roles and intervals can guide a reader. Variation in size or spacing changes the pace. The diagram models relationships; it does not claim that every viewer follows an identical path.</a:t>
            </a:r>
          </a:p>
          <a:p xmlns:a="http://schemas.openxmlformats.org/drawingml/2006/main">
            <a:r>
              <a:t>Ask: Choose one feature to repeat in a poster and one feature that should differ. Explain both jobs.</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https://www.getty.edu/education/k-12-learning/describe-listen-draw/vocabulary-for-describing-an-artwork/</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01-poster-promise:8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genuine blue-and-yellow IKEA mark is documented by IKEA Museum with the 1984 visual profile. Examine the wordmark, oval and rectangle. The surrounding spaces help separate forms. This is a logo, not a complete event poster; a poster must also communicate the required information.</a:t>
            </a:r>
          </a:p>
          <a:p xmlns:a="http://schemas.openxmlformats.org/drawingml/2006/main">
            <a:r>
              <a:t>Ask: Identify two shapes and one useful gap; explain their roles without copying the brand mark.</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https://www.ikeamuseum.com/en/explore/the-story-of-ikea/history-of-the-logotype/</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01-poster-promise:9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Cossette’s 2018 Follow the Arches campaign uses cropped sections of McDonald’s arches as wayfinding. The source identifies the campaign. We can examine form and likely recognition demands; this photograph does not measure a driver’s response or campaign effectiveness.</a:t>
            </a:r>
          </a:p>
          <a:p xmlns:a="http://schemas.openxmlformats.org/drawingml/2006/main">
            <a:r>
              <a:t>Ask: Individual check: identify two principles and one audience limitation.</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https://www.cossette.com/en/blog/__temp_axdccudsbhhoymknkaqplbxaujyfvicbzotm</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Contrast and emphasis help the symbol stand out; the crop and placement suggest direction. A viewer unfamiliar with the brand may interpret it differently.</a:t>
            </a:r>
          </a:p>
          <a:p xmlns:a="http://schemas.openxmlformats.org/drawingml/2006/main">
            <a:r>
              <a:t>Local slide locator: 01-poster-promise:10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RYB relationships and RGB light relationships are not identical. Red and green sit opposite in the named RYB teaching wheel; red and cyan are complementary in an RGB model. RGB storage alone does not tell you which geometry a palette tool uses.</a:t>
            </a:r>
          </a:p>
          <a:p xmlns:a="http://schemas.openxmlformats.org/drawingml/2006/main">
            <a:r>
              <a:t>Ask: Which model does our artist’s wheel use, and which mode is the screen image stored in?</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https://www.adobe.com/express/learn/blog/color-wheel-explained</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The teaching wheel is RYB; our digital screen image is RGB. Do not transfer a named complement across models without checking.</a:t>
            </a:r>
          </a:p>
          <a:p xmlns:a="http://schemas.openxmlformats.org/drawingml/2006/main">
            <a:r>
              <a:t>Local slide locator: 01-poster-promise:11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editable diagram places twelve named hue families at equal schematic intervals. The RGB display samples illustrate an RYB arrangement; they are not a physical pigment-mixing experiment. Locate blue and orange opposite each other. Locate blue, blue-green and green as neighbours.</a:t>
            </a:r>
          </a:p>
          <a:p xmlns:a="http://schemas.openxmlformats.org/drawingml/2006/main">
            <a:r>
              <a:t>Ask: Find an opposite pair and a neighbouring group. Name the model.</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https://www.adobe.com/express/learn/blog/color-wheel-explained</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Blue/orange are an opposite pair on this RYB wheel; blue/blue-green/green are neighbours.</a:t>
            </a:r>
          </a:p>
          <a:p xmlns:a="http://schemas.openxmlformats.org/drawingml/2006/main">
            <a:r>
              <a:t>Local slide locator: 01-poster-promise:12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samples isolate hue, then lightness, then intensity. In a poster, a muted background can support a more saturated accent. A palette with several hues but similar values may still produce weak title contrast.</a:t>
            </a:r>
          </a:p>
          <a:p xmlns:a="http://schemas.openxmlformats.org/drawingml/2006/main">
            <a:r>
              <a:t>Ask: Keep the hue family and change a property that could improve title visibility.</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https://www.adobe.com/express/learn/blog/color-wheel-explained</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Change relative value, or reduce the background’s intensity where it competes. Check the actual image, not just the wheel.</a:t>
            </a:r>
          </a:p>
          <a:p xmlns:a="http://schemas.openxmlformats.org/drawingml/2006/main">
            <a:r>
              <a:t>Local slide locator: 01-poster-promise:13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samples represent hue families in the same RYB teaching model. Exact display colours are teaching approximations. Neutral colours and unequal proportions are useful; an entire poster need not be divided equally among its hues.</a:t>
            </a:r>
          </a:p>
          <a:p xmlns:a="http://schemas.openxmlformats.org/drawingml/2006/main">
            <a:r>
              <a:t>Ask: Choose two different starting relationships for one event message. Explain what you would test.</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https://www.adobe.com/express/learn/blog/color-wheel-explained</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01-poster-promise:14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original five-colour palette assigns jobs to its samples. Five swatches are a manageable teaching constraint, not a universal industry rule. An accent should be considered in relation to its area and surrounding values; equal swatch sizes do not prescribe equal usage.</a:t>
            </a:r>
          </a:p>
          <a:p xmlns:a="http://schemas.openxmlformats.org/drawingml/2006/main">
            <a:r>
              <a:t>Ask: Give five colours roles. Name which one you would use least and why.</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Roles fit the audience and message; the proposed text/background pair is tested.</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01-poster-promise:15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Pentagram says the 2025 identity retained the London Design Festival’s signature red for continuity and used a new typographic thread to express connection. Do not turn that source claim into a universal rule that red always produces one emotion. Compare value contrast and real viewing conditions.</a:t>
            </a:r>
          </a:p>
          <a:p xmlns:a="http://schemas.openxmlformats.org/drawingml/2006/main">
            <a:r>
              <a:t>Ask: Separate one visible colour observation from the designer’s stated intention and your own interpretation.</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https://www.pentagram.com/news/london-design-festival-2025-identity-by-domenic-lippa-and-team-2</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An observation describes the pink lettering or the shape. The source supplies intention. Your explanation of its likely effect remains an interpretation.</a:t>
            </a:r>
          </a:p>
          <a:p xmlns:a="http://schemas.openxmlformats.org/drawingml/2006/main">
            <a:r>
              <a:t>Local slide locator: 01-poster-promise:16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Adobe Color is the professional browser companion. Adobe documents loading CSS colours into Swatches, and adding a named swatch from the foreground colour. Our linked handoff card gives both routes and a manual fallback. The actual CSS import has not been verified in this app build; use the documented manual route if the file filter is unavailable.</a:t>
            </a:r>
          </a:p>
          <a:p xmlns:a="http://schemas.openxmlformats.org/drawingml/2006/main">
            <a:r>
              <a:t>Ask: Export or record your five chosen values; apply two to a title/background comparison.</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https://helpx.adobe.com/photoshop/desktop/adjust-color/choose-colors/manage-color-swatches-and-swatch-libraries.html</a:t>
            </a:r>
          </a:p>
          <a:p xmlns:a="http://schemas.openxmlformats.org/drawingml/2006/main">
            <a:r>
              <a:t>Independent assessment guidance remains private. Use peaceful object, nature or arts subjects.</a:t>
            </a:r>
          </a:p>
          <a:p xmlns:a="http://schemas.openxmlformats.org/drawingml/2006/main">
            <a:r>
              <a:t>Student success check: The production colours match the recorded values and the title remains readable.</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01-poster-promise:17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genuine festival graphic treats lettering as a connected visual thread. Typeface, weight, scale, spacing and arrangement can become an identity as well as carry words. The stylised form also presents a legibility trade-off. Identify what is readable at this size and what needs a larger or clearer supporting treatment.</a:t>
            </a:r>
          </a:p>
          <a:p xmlns:a="http://schemas.openxmlformats.org/drawingml/2006/main">
            <a:r>
              <a:t>Ask: Name one typographic relationship and one legibility limitation in this real identity.</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https://www.pentagram.com/news/london-design-festival-2025-identity-by-domenic-lippa-and-team-2</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01-poster-promise:18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AV diagram isolates one pair. The tracked word diagram changes gaps across a run. In Photoshop, place the insertion point between two characters for pair kerning; select the characters for tracking. Metrics and Optical are different automatic approaches; this diagram does not reproduce Photoshop’s font engine.</a:t>
            </a:r>
          </a:p>
          <a:p xmlns:a="http://schemas.openxmlformats.org/drawingml/2006/main">
            <a:r>
              <a:t>Ask: A gap between A and V is awkward, but the rest of the title is fine. Which control and selection are appropriate?</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https://helpx.adobe.com/photoshop/using/line-character-spacing.html</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Use pair kerning with the insertion point between those characters. Changing tracking across the whole title changes more than the problem.</a:t>
            </a:r>
          </a:p>
          <a:p xmlns:a="http://schemas.openxmlformats.org/drawingml/2006/main">
            <a:r>
              <a:t>Local slide locator: 01-poster-promise:19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cramped two-line supporting message needs a line-spacing decision. Extra tracking spreads letters horizontally and does not resolve the vertical gap. The same line breaks are retained in the comparison so that the changed spacing is visible.</a:t>
            </a:r>
          </a:p>
          <a:p xmlns:a="http://schemas.openxmlformats.org/drawingml/2006/main">
            <a:r>
              <a:t>Ask: Diagnose the cramped two-line message. Name the control and one thing to keep constant.</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https://helpx.adobe.com/photoshop/using/line-character-spacing.html</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Change leading while initially keeping wording, typeface and size constant. Then inspect whether the block fits its information role.</a:t>
            </a:r>
          </a:p>
          <a:p xmlns:a="http://schemas.openxmlformats.org/drawingml/2006/main">
            <a:r>
              <a:t>Local slide locator: 01-poster-promise:20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genuine Photoshop 2026 capture shows an editable TITLE layer with Character controls. Its existing practice values are not a recipe for your poster. The capture shows a Futura title at 150 pt, Metrics kerning and tracking 40; your choices must be tested at your own dimensions. The practice artwork is constructed and partly AI-origin, not a real film campaign.</a:t>
            </a:r>
          </a:p>
          <a:p xmlns:a="http://schemas.openxmlformats.org/drawingml/2006/main">
            <a:r>
              <a:t>Ask: Locate one pair control and one range control in the image. Explain when each is useful.</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Kerning addresses the insertion-point pair; tracking affects the selected range. The same numeric value is not a universal appearance across typefaces.</a:t>
            </a:r>
          </a:p>
          <a:p xmlns:a="http://schemas.openxmlformats.org/drawingml/2006/main">
            <a:r>
              <a:t>Local slide locator: 01-poster-promise:21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IKEA Museum identifies this as the 1951 catalogue cover and documents the short-lived quality-guarantee seal. The armchair photograph supplies a furniture cue. Separate what you can see from the museum’s historical account and from your interpretation of the intended audience. You are analysing a catalogue cover, not a film image.</a:t>
            </a:r>
          </a:p>
          <a:p xmlns:a="http://schemas.openxmlformats.org/drawingml/2006/main">
            <a:r>
              <a:t>Ask: Record one visible observation, one sourced historical fact and one possible interpretation.</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https://www.ikeamuseum.com/en/explore/the-story-of-ikea/history-of-the-logotype/</a:t>
            </a:r>
          </a:p>
          <a:p xmlns:a="http://schemas.openxmlformats.org/drawingml/2006/main">
            <a:r>
              <a:t>Independent assessment guidance remains private. Use peaceful object, nature or arts subjects.</a:t>
            </a:r>
          </a:p>
          <a:p xmlns:a="http://schemas.openxmlformats.org/drawingml/2006/main">
            <a:r>
              <a:t>Student success check: Uses a visible detail, accurate source context and language that does not universalise the interpretation.</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01-poster-promise:22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Compare the 1951 IKEA catalogue cover with the 2025 London Design Festival identity. They are different media and communication problems; acknowledge that limit. Use IKEA Museum for the catalogue context and Pentagram for the festival’s stated connection motif. Contrast what images and type are asked to communicate, rather than claiming one period’s design is universally better.</a:t>
            </a:r>
          </a:p>
          <a:p xmlns:a="http://schemas.openxmlformats.org/drawingml/2006/main">
            <a:r>
              <a:t>Ask: Write a comparison containing two visible features, two sourced contextual facts and one limitation.</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https://www.ikeamuseum.com/en/explore/the-story-of-ikea/history-of-the-logotype/</a:t>
            </a:r>
          </a:p>
          <a:p xmlns:a="http://schemas.openxmlformats.org/drawingml/2006/main">
            <a:r>
              <a:t>Independent assessment guidance remains private. Use peaceful object, nature or arts subjects.</a:t>
            </a:r>
          </a:p>
          <a:p xmlns:a="http://schemas.openxmlformats.org/drawingml/2006/main">
            <a:r>
              <a:t>Student success check: Each point cites a visible feature or source fact; emotion is framed as a defensible interpretation.</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01-poster-promise:23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 now have vocabulary and worked examples. Use them to compare alternatives rather than decorate a copied poster. Retain the rejected treatment and state why it serves the brief less well. Next class, retrieve kerning/tracking/leading and explain a fresh hierarchy fault without notes.</a:t>
            </a:r>
          </a:p>
          <a:p xmlns:a="http://schemas.openxmlformats.org/drawingml/2006/main">
            <a:r>
              <a:t>Ask: Make your first three thumbnail directions. Below them, state the audience and message in one sentence.</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Three substantially different compositions; a coherent event message; a justified next direction.</a:t>
            </a:r>
          </a:p>
          <a:p xmlns:a="http://schemas.openxmlformats.org/drawingml/2006/main">
            <a:r>
              <a:t>Time for selected activity: 8 minutes. Not every activity is run in one lesson.</a:t>
            </a:r>
          </a:p>
          <a:p xmlns:a="http://schemas.openxmlformats.org/drawingml/2006/main">
            <a:r>
              <a:t/>
            </a:r>
          </a:p>
          <a:p xmlns:a="http://schemas.openxmlformats.org/drawingml/2006/main">
            <a:r>
              <a:t>Local slide locator: 01-poster-promise:24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669b3a3d02d4b0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e642940d15f49ff" /><Relationship Type="http://schemas.openxmlformats.org/officeDocument/2006/relationships/slideLayout" Target="/ppt/slideLayouts/slideLayout1.xml" Id="Rbf1a224f3c1a4fb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f1a224f3c1a4fb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29d3770287046ee" /><Relationship Type="http://schemas.openxmlformats.org/officeDocument/2006/relationships/image" Target="/ppt/media/image.jpeg" Id="R9599d6b9f5cb4cce" /><Relationship Type="http://schemas.openxmlformats.org/officeDocument/2006/relationships/notesSlide" Target="/ppt/notesSlides/notesSlide1.xml" Id="Rd38eb407526a4ce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677403f5227497b" /><Relationship Type="http://schemas.openxmlformats.org/officeDocument/2006/relationships/notesSlide" Target="/ppt/notesSlides/notesSlide2.xml" Id="R5ceeb00602b048a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db02397c7504a98" /><Relationship Type="http://schemas.openxmlformats.org/officeDocument/2006/relationships/notesSlide" Target="/ppt/notesSlides/notesSlide3.xml" Id="R0a9c63083d794d7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30d9c0058374ff8" /><Relationship Type="http://schemas.openxmlformats.org/officeDocument/2006/relationships/notesSlide" Target="/ppt/notesSlides/notesSlide4.xml" Id="R91bcd8841e5d4baf"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36c5b00ba024942" /><Relationship Type="http://schemas.openxmlformats.org/officeDocument/2006/relationships/notesSlide" Target="/ppt/notesSlides/notesSlide5.xml" Id="Rb8412db2ca574e1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a2513ce5769446b" /><Relationship Type="http://schemas.openxmlformats.org/officeDocument/2006/relationships/notesSlide" Target="/ppt/notesSlides/notesSlide6.xml" Id="R529482c7d1a945f8"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2a5f921fee04397" /><Relationship Type="http://schemas.openxmlformats.org/officeDocument/2006/relationships/notesSlide" Target="/ppt/notesSlides/notesSlide7.xml" Id="R8834a8f997ba499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744e79b83554ea5" /><Relationship Type="http://schemas.openxmlformats.org/officeDocument/2006/relationships/notesSlide" Target="/ppt/notesSlides/notesSlide8.xml" Id="Rf456f4d62d914792"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d761042f3964c9e" /><Relationship Type="http://schemas.openxmlformats.org/officeDocument/2006/relationships/image" Target="/ppt/media/image2.jpeg" Id="R7772fdeadfaa4015" /><Relationship Type="http://schemas.openxmlformats.org/officeDocument/2006/relationships/notesSlide" Target="/ppt/notesSlides/notesSlide9.xml" Id="Rd66cc03dd0be47e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b79513ded5e84090" /><Relationship Type="http://schemas.openxmlformats.org/officeDocument/2006/relationships/image" Target="/ppt/media/image3.jpeg" Id="R8f28c4ffb98c47df" /><Relationship Type="http://schemas.openxmlformats.org/officeDocument/2006/relationships/notesSlide" Target="/ppt/notesSlides/notesSlide10.xml" Id="Re694a05ac3294b8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c33453afa164682" /><Relationship Type="http://schemas.openxmlformats.org/officeDocument/2006/relationships/notesSlide" Target="/ppt/notesSlides/notesSlide11.xml" Id="R77b732f350234e4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516bbf0076494034" /><Relationship Type="http://schemas.openxmlformats.org/officeDocument/2006/relationships/chart" Target="/ppt/slides/charts/chart1.xml" Id="R299ab4663513413a" /><Relationship Type="http://schemas.openxmlformats.org/officeDocument/2006/relationships/notesSlide" Target="/ppt/notesSlides/notesSlide12.xml" Id="Rdc0f6998910d4a3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298812f93d6e4ca8" /><Relationship Type="http://schemas.openxmlformats.org/officeDocument/2006/relationships/notesSlide" Target="/ppt/notesSlides/notesSlide13.xml" Id="Rc28b9fdc39b4463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0a43cb8306e542ff" /><Relationship Type="http://schemas.openxmlformats.org/officeDocument/2006/relationships/notesSlide" Target="/ppt/notesSlides/notesSlide14.xml" Id="R2a62d9dcf603422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dc620a6442444b23" /><Relationship Type="http://schemas.openxmlformats.org/officeDocument/2006/relationships/notesSlide" Target="/ppt/notesSlides/notesSlide15.xml" Id="R6284ab5b5f2e458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f6f98e5009de400f" /><Relationship Type="http://schemas.openxmlformats.org/officeDocument/2006/relationships/image" Target="/ppt/media/image4.jpeg" Id="R21682923a0a441d4" /><Relationship Type="http://schemas.openxmlformats.org/officeDocument/2006/relationships/notesSlide" Target="/ppt/notesSlides/notesSlide16.xml" Id="Rdb9dbbd3a2e9453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e2becdefa31b4ff6" /><Relationship Type="http://schemas.openxmlformats.org/officeDocument/2006/relationships/image" Target="/ppt/media/image.png" Id="R7f1b4d9278be4983" /><Relationship Type="http://schemas.openxmlformats.org/officeDocument/2006/relationships/notesSlide" Target="/ppt/notesSlides/notesSlide17.xml" Id="R61d8821d0c1043c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7c3778df80644711" /><Relationship Type="http://schemas.openxmlformats.org/officeDocument/2006/relationships/image" Target="/ppt/media/image5.jpeg" Id="Ra6628a18de2c462a" /><Relationship Type="http://schemas.openxmlformats.org/officeDocument/2006/relationships/notesSlide" Target="/ppt/notesSlides/notesSlide18.xml" Id="R8ab88032a0c440e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1ddf74676f194fa4" /><Relationship Type="http://schemas.openxmlformats.org/officeDocument/2006/relationships/notesSlide" Target="/ppt/notesSlides/notesSlide19.xml" Id="R7c166196cc3d499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036c2f2413ea4294" /><Relationship Type="http://schemas.openxmlformats.org/officeDocument/2006/relationships/notesSlide" Target="/ppt/notesSlides/notesSlide20.xml" Id="R5854bdb054684bc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4bb301e6d4be4204" /><Relationship Type="http://schemas.openxmlformats.org/officeDocument/2006/relationships/image" Target="/ppt/media/image2.png" Id="R9b64074f67654d8b" /><Relationship Type="http://schemas.openxmlformats.org/officeDocument/2006/relationships/image" Target="/ppt/media/image3.png" Id="Raf05f7a871bb452e" /><Relationship Type="http://schemas.openxmlformats.org/officeDocument/2006/relationships/notesSlide" Target="/ppt/notesSlides/notesSlide21.xml" Id="Rf01e14800d23487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cda1fbd5126e47bd" /><Relationship Type="http://schemas.openxmlformats.org/officeDocument/2006/relationships/image" Target="/ppt/media/image6.jpeg" Id="R715e8ef3691d4e30" /><Relationship Type="http://schemas.openxmlformats.org/officeDocument/2006/relationships/notesSlide" Target="/ppt/notesSlides/notesSlide22.xml" Id="R8044dc3c749b4fc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486f05e9a67d462e" /><Relationship Type="http://schemas.openxmlformats.org/officeDocument/2006/relationships/image" Target="/ppt/media/image7.jpeg" Id="R61ec507a35fd4315" /><Relationship Type="http://schemas.openxmlformats.org/officeDocument/2006/relationships/image" Target="/ppt/media/image8.jpeg" Id="R3f9710ce06fe4b0a" /><Relationship Type="http://schemas.openxmlformats.org/officeDocument/2006/relationships/notesSlide" Target="/ppt/notesSlides/notesSlide23.xml" Id="R3927c4989a014a9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5299b7bea75048d6" /><Relationship Type="http://schemas.openxmlformats.org/officeDocument/2006/relationships/notesSlide" Target="/ppt/notesSlides/notesSlide24.xml" Id="Rac3cd6ca76f74c30"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pieChart>
        <c:ser>
          <c:idx val="0"/>
          <c:order val="0"/>
          <c:tx>
            <c:v>Equal schematic hue sectors</c:v>
          </c:tx>
          <c:dPt>
            <c:idx val="0"/>
            <c:spPr>
              <a:solidFill xmlns:a="http://schemas.openxmlformats.org/drawingml/2006/main">
                <a:srgbClr val="D64945"/>
              </a:solidFill>
            </c:spPr>
          </c:dPt>
          <c:dPt>
            <c:idx val="1"/>
            <c:spPr>
              <a:solidFill xmlns:a="http://schemas.openxmlformats.org/drawingml/2006/main">
                <a:srgbClr val="DC743F"/>
              </a:solidFill>
            </c:spPr>
          </c:dPt>
          <c:dPt>
            <c:idx val="2"/>
            <c:spPr>
              <a:solidFill xmlns:a="http://schemas.openxmlformats.org/drawingml/2006/main">
                <a:srgbClr val="E79A39"/>
              </a:solidFill>
            </c:spPr>
          </c:dPt>
          <c:dPt>
            <c:idx val="3"/>
            <c:spPr>
              <a:solidFill xmlns:a="http://schemas.openxmlformats.org/drawingml/2006/main">
                <a:srgbClr val="E4BA3E"/>
              </a:solidFill>
            </c:spPr>
          </c:dPt>
          <c:dPt>
            <c:idx val="4"/>
            <c:spPr>
              <a:solidFill xmlns:a="http://schemas.openxmlformats.org/drawingml/2006/main">
                <a:srgbClr val="E5CF4B"/>
              </a:solidFill>
            </c:spPr>
          </c:dPt>
          <c:dPt>
            <c:idx val="5"/>
            <c:spPr>
              <a:solidFill xmlns:a="http://schemas.openxmlformats.org/drawingml/2006/main">
                <a:srgbClr val="9CAC48"/>
              </a:solidFill>
            </c:spPr>
          </c:dPt>
          <c:dPt>
            <c:idx val="6"/>
            <c:spPr>
              <a:solidFill xmlns:a="http://schemas.openxmlformats.org/drawingml/2006/main">
                <a:srgbClr val="4B9160"/>
              </a:solidFill>
            </c:spPr>
          </c:dPt>
          <c:dPt>
            <c:idx val="7"/>
            <c:spPr>
              <a:solidFill xmlns:a="http://schemas.openxmlformats.org/drawingml/2006/main">
                <a:srgbClr val="398E87"/>
              </a:solidFill>
            </c:spPr>
          </c:dPt>
          <c:dPt>
            <c:idx val="8"/>
            <c:spPr>
              <a:solidFill xmlns:a="http://schemas.openxmlformats.org/drawingml/2006/main">
                <a:srgbClr val="426BA8"/>
              </a:solidFill>
            </c:spPr>
          </c:dPt>
          <c:dPt>
            <c:idx val="9"/>
            <c:spPr>
              <a:solidFill xmlns:a="http://schemas.openxmlformats.org/drawingml/2006/main">
                <a:srgbClr val="6857A2"/>
              </a:solidFill>
            </c:spPr>
          </c:dPt>
          <c:dPt>
            <c:idx val="10"/>
            <c:spPr>
              <a:solidFill xmlns:a="http://schemas.openxmlformats.org/drawingml/2006/main">
                <a:srgbClr val="915295"/>
              </a:solidFill>
            </c:spPr>
          </c:dPt>
          <c:dPt>
            <c:idx val="11"/>
            <c:spPr>
              <a:solidFill xmlns:a="http://schemas.openxmlformats.org/drawingml/2006/main">
                <a:srgbClr val="B85177"/>
              </a:solidFill>
            </c:spPr>
          </c:dPt>
          <c:cat>
            <c:strRef>
              <c:f>'Chart Data'!$A$2:$A$13</c:f>
              <c:strCache>
                <c:ptCount val="12"/>
                <c:pt idx="0">
                  <c:v>R</c:v>
                </c:pt>
                <c:pt idx="1">
                  <c:v>R–O</c:v>
                </c:pt>
                <c:pt idx="2">
                  <c:v>O</c:v>
                </c:pt>
                <c:pt idx="3">
                  <c:v>Y–O</c:v>
                </c:pt>
                <c:pt idx="4">
                  <c:v>Y</c:v>
                </c:pt>
                <c:pt idx="5">
                  <c:v>Y–G</c:v>
                </c:pt>
                <c:pt idx="6">
                  <c:v>G</c:v>
                </c:pt>
                <c:pt idx="7">
                  <c:v>B–G</c:v>
                </c:pt>
                <c:pt idx="8">
                  <c:v>B</c:v>
                </c:pt>
                <c:pt idx="9">
                  <c:v>B–V</c:v>
                </c:pt>
                <c:pt idx="10">
                  <c:v>V</c:v>
                </c:pt>
                <c:pt idx="11">
                  <c:v>R–V</c:v>
                </c:pt>
              </c:strCache>
            </c:strRef>
          </c:cat>
          <c:val>
            <c:numRef>
              <c:f>'Chart Data'!$B$2:$B$13</c:f>
              <c:numCache>
                <c:formatCode>General</c:formatCode>
                <c:ptCount val="12"/>
                <c:pt idx="0">
                  <c:v>30</c:v>
                </c:pt>
                <c:pt idx="1">
                  <c:v>30</c:v>
                </c:pt>
                <c:pt idx="2">
                  <c:v>30</c:v>
                </c:pt>
                <c:pt idx="3">
                  <c:v>30</c:v>
                </c:pt>
                <c:pt idx="4">
                  <c:v>30</c:v>
                </c:pt>
                <c:pt idx="5">
                  <c:v>30</c:v>
                </c:pt>
                <c:pt idx="6">
                  <c:v>30</c:v>
                </c:pt>
                <c:pt idx="7">
                  <c:v>30</c:v>
                </c:pt>
                <c:pt idx="8">
                  <c:v>30</c:v>
                </c:pt>
                <c:pt idx="9">
                  <c:v>30</c:v>
                </c:pt>
                <c:pt idx="10">
                  <c:v>30</c:v>
                </c:pt>
                <c:pt idx="11">
                  <c:v>30</c:v>
                </c:pt>
              </c:numCache>
            </c:numRef>
          </c:val>
        </c:ser>
        <c:dLbls>
          <c:txPr>
            <a:bodyPr xmlns:a="http://schemas.openxmlformats.org/drawingml/2006/main" anchorCtr="1"/>
            <a:lstStyle xmlns:a="http://schemas.openxmlformats.org/drawingml/2006/main"/>
            <a:p xmlns:a="http://schemas.openxmlformats.org/drawingml/2006/main">
              <a:pPr>
                <a:defRPr sz="1500">
                  <a:solidFill>
                    <a:srgbClr val="17232B"/>
                  </a:solidFill>
                  <a:latin typeface="Helvetica Neue"/>
                  <a:ea typeface="Helvetica Neue"/>
                  <a:cs typeface="Helvetica Neue"/>
                </a:defRPr>
              </a:pPr>
            </a:p>
          </c:txPr>
          <c:dLblPos val="ctr"/>
          <c:showLegendKey val="0"/>
          <c:showVal val="0"/>
          <c:showCatName val="1"/>
          <c:showSerName val="0"/>
          <c:showPercent val="0"/>
          <c:showBubbleSize val="0"/>
          <c:showLeaderLines val="0"/>
        </c:dLbls>
        <c:firstSliceAng val="0"/>
      </c:pieChart>
    </c:plotArea>
    <c:plotVisOnly val="1"/>
  </c:chart>
  <c:spPr>
    <a:noFill xmlns:a="http://schemas.openxmlformats.org/drawingml/2006/main"/>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1E53DD15-F802-4C4A-B546-FCD02AF65DA8}"/>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NOTICE</a:t>
            </a:r>
          </a:p>
        </p:txBody>
      </p:sp>
      <p:sp>
        <p:nvSpPr>
          <p:cNvPr id="2" name="">
            <a:extLst xmlns:a="http://schemas.openxmlformats.org/drawingml/2006/main">
              <a:ext uri="{FF2B5EF4-FFF2-40B4-BE49-F238E27FC236}">
                <a16:creationId xmlns:a16="http://schemas.microsoft.com/office/drawing/2014/main" id="{CDB9EE89-22DE-45AB-85EA-E14F1A7717A7}"/>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A poster makes a promise</a:t>
            </a:r>
          </a:p>
        </p:txBody>
      </p:sp>
      <p:sp>
        <p:nvSpPr>
          <p:cNvPr id="3" name="">
            <a:extLst xmlns:a="http://schemas.openxmlformats.org/drawingml/2006/main">
              <a:ext uri="{FF2B5EF4-FFF2-40B4-BE49-F238E27FC236}">
                <a16:creationId xmlns:a16="http://schemas.microsoft.com/office/drawing/2014/main" id="{C7DE8116-FEA6-41B4-A53D-F726AA5DB141}"/>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Multimedia 12 • visual communication, colour and typography</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9599d6b9f5cb4cce"/>
          <a:stretch xmlns:a="http://schemas.openxmlformats.org/drawingml/2006/main"/>
        </p:blipFill>
        <p:spPr>
          <a:xfrm xmlns:a="http://schemas.openxmlformats.org/drawingml/2006/main">
            <a:off x="1006475" y="2143125"/>
            <a:ext cx="5588000" cy="31432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AA51B226-2B51-4166-95EB-B1B61D15E707}"/>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Decide what the viewer should notice, feel and understand.</a:t>
            </a:r>
          </a:p>
        </p:txBody>
      </p:sp>
      <p:sp>
        <p:nvSpPr>
          <p:cNvPr id="6" name="">
            <a:extLst xmlns:a="http://schemas.openxmlformats.org/drawingml/2006/main">
              <a:ext uri="{FF2B5EF4-FFF2-40B4-BE49-F238E27FC236}">
                <a16:creationId xmlns:a16="http://schemas.microsoft.com/office/drawing/2014/main" id="{7787E312-03AE-432F-9246-AD83130AEF2D}"/>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Then show which choices create that result.</a:t>
            </a:r>
          </a:p>
        </p:txBody>
      </p:sp>
      <p:sp>
        <p:nvSpPr>
          <p:cNvPr id="7" name="">
            <a:extLst xmlns:a="http://schemas.openxmlformats.org/drawingml/2006/main">
              <a:ext uri="{FF2B5EF4-FFF2-40B4-BE49-F238E27FC236}">
                <a16:creationId xmlns:a16="http://schemas.microsoft.com/office/drawing/2014/main" id="{6143F111-8AC1-4B7C-9B19-F5630DE4A63B}"/>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848587A1-2195-45DB-BD12-4A9A99B4B243}"/>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Without discussing first, write the first two things you noticed. Compare responses.</a:t>
            </a:r>
          </a:p>
        </p:txBody>
      </p:sp>
      <p:sp>
        <p:nvSpPr>
          <p:cNvPr id="9" name="">
            <a:extLst xmlns:a="http://schemas.openxmlformats.org/drawingml/2006/main">
              <a:ext uri="{FF2B5EF4-FFF2-40B4-BE49-F238E27FC236}">
                <a16:creationId xmlns:a16="http://schemas.microsoft.com/office/drawing/2014/main" id="{F3B8168E-D01E-4DBD-83C6-0438E7F84230}"/>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01 / 24   ·   Domenic Lippa / Pentagram • London Design Festival, 2025 • © rights holders</a:t>
            </a:r>
          </a:p>
        </p:txBody>
      </p:sp>
    </p:spTree>
    <p:extLst>
      <p:ext uri="{BB962C8B-B14F-4D97-AF65-F5344CB8AC3E}">
        <p14:creationId xmlns:p14="http://schemas.microsoft.com/office/powerpoint/2010/main" val="1137251641"/>
      </p:ext>
    </p:extLst>
  </p:cSld>
</p:sld>
</file>

<file path=ppt/slides/slide2.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399F71E7-B167-43DF-8F50-E7C9E6DA3FC5}"/>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5D4E3A03-FDF4-42F5-AF40-678B7E56579C}"/>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Audience, purpose and viewing context</a:t>
            </a:r>
          </a:p>
        </p:txBody>
      </p:sp>
      <p:sp>
        <p:nvSpPr>
          <p:cNvPr id="3" name="">
            <a:extLst xmlns:a="http://schemas.openxmlformats.org/drawingml/2006/main">
              <a:ext uri="{FF2B5EF4-FFF2-40B4-BE49-F238E27FC236}">
                <a16:creationId xmlns:a16="http://schemas.microsoft.com/office/drawing/2014/main" id="{2B1163AB-494B-4E68-A412-8130595C5E65}"/>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A successful choice answers a particular communication problem.</a:t>
            </a:r>
          </a:p>
        </p:txBody>
      </p:sp>
      <p:sp>
        <p:nvSpPr>
          <p:cNvPr id="4" name="">
            <a:extLst xmlns:a="http://schemas.openxmlformats.org/drawingml/2006/main">
              <a:ext uri="{FF2B5EF4-FFF2-40B4-BE49-F238E27FC236}">
                <a16:creationId xmlns:a16="http://schemas.microsoft.com/office/drawing/2014/main" id="{E2736F45-33F8-4DE1-BE07-9C0EDB76660F}"/>
              </a:ext>
            </a:extLst>
          </p:cNvPr>
          <p:cNvSpPr>
            <a:spLocks xmlns:a="http://schemas.openxmlformats.org/drawingml/2006/main" noGrp="1"/>
          </p:cNvSpPr>
          <p:nvPr/>
        </p:nvSpPr>
        <p:spPr>
          <a:xfrm xmlns:a="http://schemas.openxmlformats.org/drawingml/2006/main">
            <a:off x="609600" y="22669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WHO</a:t>
            </a:r>
          </a:p>
        </p:txBody>
      </p:sp>
      <p:sp>
        <p:nvSpPr>
          <p:cNvPr id="5" name="">
            <a:extLst xmlns:a="http://schemas.openxmlformats.org/drawingml/2006/main">
              <a:ext uri="{FF2B5EF4-FFF2-40B4-BE49-F238E27FC236}">
                <a16:creationId xmlns:a16="http://schemas.microsoft.com/office/drawing/2014/main" id="{686C14F1-226A-4316-A1E2-81FF1C12A58F}"/>
              </a:ext>
            </a:extLst>
          </p:cNvPr>
          <p:cNvSpPr>
            <a:spLocks xmlns:a="http://schemas.openxmlformats.org/drawingml/2006/main" noGrp="1"/>
          </p:cNvSpPr>
          <p:nvPr/>
        </p:nvSpPr>
        <p:spPr>
          <a:xfrm xmlns:a="http://schemas.openxmlformats.org/drawingml/2006/main">
            <a:off x="2419350" y="22669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Specific audience</a:t>
            </a:r>
          </a:p>
        </p:txBody>
      </p:sp>
      <p:sp>
        <p:nvSpPr>
          <p:cNvPr id="6" name="">
            <a:extLst xmlns:a="http://schemas.openxmlformats.org/drawingml/2006/main">
              <a:ext uri="{FF2B5EF4-FFF2-40B4-BE49-F238E27FC236}">
                <a16:creationId xmlns:a16="http://schemas.microsoft.com/office/drawing/2014/main" id="{24D0755F-DAE5-434F-B62C-E8211C9C67E5}"/>
              </a:ext>
            </a:extLst>
          </p:cNvPr>
          <p:cNvSpPr>
            <a:spLocks xmlns:a="http://schemas.openxmlformats.org/drawingml/2006/main" noGrp="1"/>
          </p:cNvSpPr>
          <p:nvPr/>
        </p:nvSpPr>
        <p:spPr>
          <a:xfrm xmlns:a="http://schemas.openxmlformats.org/drawingml/2006/main">
            <a:off x="609600" y="29146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E3202867-BD39-43FF-8D23-554FDB84C2B1}"/>
              </a:ext>
            </a:extLst>
          </p:cNvPr>
          <p:cNvSpPr>
            <a:spLocks xmlns:a="http://schemas.openxmlformats.org/drawingml/2006/main" noGrp="1"/>
          </p:cNvSpPr>
          <p:nvPr/>
        </p:nvSpPr>
        <p:spPr>
          <a:xfrm xmlns:a="http://schemas.openxmlformats.org/drawingml/2006/main">
            <a:off x="609600" y="31432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WHY</a:t>
            </a:r>
          </a:p>
        </p:txBody>
      </p:sp>
      <p:sp>
        <p:nvSpPr>
          <p:cNvPr id="8" name="">
            <a:extLst xmlns:a="http://schemas.openxmlformats.org/drawingml/2006/main">
              <a:ext uri="{FF2B5EF4-FFF2-40B4-BE49-F238E27FC236}">
                <a16:creationId xmlns:a16="http://schemas.microsoft.com/office/drawing/2014/main" id="{DD44759E-A14C-49C1-A042-9D52EBBBBA1F}"/>
              </a:ext>
            </a:extLst>
          </p:cNvPr>
          <p:cNvSpPr>
            <a:spLocks xmlns:a="http://schemas.openxmlformats.org/drawingml/2006/main" noGrp="1"/>
          </p:cNvSpPr>
          <p:nvPr/>
        </p:nvSpPr>
        <p:spPr>
          <a:xfrm xmlns:a="http://schemas.openxmlformats.org/drawingml/2006/main">
            <a:off x="2419350" y="31432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Message / action</a:t>
            </a:r>
          </a:p>
        </p:txBody>
      </p:sp>
      <p:sp>
        <p:nvSpPr>
          <p:cNvPr id="9" name="">
            <a:extLst xmlns:a="http://schemas.openxmlformats.org/drawingml/2006/main">
              <a:ext uri="{FF2B5EF4-FFF2-40B4-BE49-F238E27FC236}">
                <a16:creationId xmlns:a16="http://schemas.microsoft.com/office/drawing/2014/main" id="{00242DA9-4FD8-4994-A374-3591F1C25CB6}"/>
              </a:ext>
            </a:extLst>
          </p:cNvPr>
          <p:cNvSpPr>
            <a:spLocks xmlns:a="http://schemas.openxmlformats.org/drawingml/2006/main" noGrp="1"/>
          </p:cNvSpPr>
          <p:nvPr/>
        </p:nvSpPr>
        <p:spPr>
          <a:xfrm xmlns:a="http://schemas.openxmlformats.org/drawingml/2006/main">
            <a:off x="609600" y="37909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19F29D5E-E335-4016-8AD1-2E2A4398694A}"/>
              </a:ext>
            </a:extLst>
          </p:cNvPr>
          <p:cNvSpPr>
            <a:spLocks xmlns:a="http://schemas.openxmlformats.org/drawingml/2006/main" noGrp="1"/>
          </p:cNvSpPr>
          <p:nvPr/>
        </p:nvSpPr>
        <p:spPr>
          <a:xfrm xmlns:a="http://schemas.openxmlformats.org/drawingml/2006/main">
            <a:off x="609600" y="40195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WHERE</a:t>
            </a:r>
          </a:p>
        </p:txBody>
      </p:sp>
      <p:sp>
        <p:nvSpPr>
          <p:cNvPr id="11" name="">
            <a:extLst xmlns:a="http://schemas.openxmlformats.org/drawingml/2006/main">
              <a:ext uri="{FF2B5EF4-FFF2-40B4-BE49-F238E27FC236}">
                <a16:creationId xmlns:a16="http://schemas.microsoft.com/office/drawing/2014/main" id="{6EBEBF63-B8DE-4EFD-B221-A85612F6BDCA}"/>
              </a:ext>
            </a:extLst>
          </p:cNvPr>
          <p:cNvSpPr>
            <a:spLocks xmlns:a="http://schemas.openxmlformats.org/drawingml/2006/main" noGrp="1"/>
          </p:cNvSpPr>
          <p:nvPr/>
        </p:nvSpPr>
        <p:spPr>
          <a:xfrm xmlns:a="http://schemas.openxmlformats.org/drawingml/2006/main">
            <a:off x="2419350" y="40195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Viewing context</a:t>
            </a:r>
          </a:p>
        </p:txBody>
      </p:sp>
      <p:sp>
        <p:nvSpPr>
          <p:cNvPr id="12" name="">
            <a:extLst xmlns:a="http://schemas.openxmlformats.org/drawingml/2006/main">
              <a:ext uri="{FF2B5EF4-FFF2-40B4-BE49-F238E27FC236}">
                <a16:creationId xmlns:a16="http://schemas.microsoft.com/office/drawing/2014/main" id="{BBB13F45-AE0D-41EE-ABF7-941D3EFDAC46}"/>
              </a:ext>
            </a:extLst>
          </p:cNvPr>
          <p:cNvSpPr>
            <a:spLocks xmlns:a="http://schemas.openxmlformats.org/drawingml/2006/main" noGrp="1"/>
          </p:cNvSpPr>
          <p:nvPr/>
        </p:nvSpPr>
        <p:spPr>
          <a:xfrm xmlns:a="http://schemas.openxmlformats.org/drawingml/2006/main">
            <a:off x="609600" y="46672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ADDF7C23-F185-4630-810A-8F19A902B0E0}"/>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Audience: who encounters the image?</a:t>
            </a:r>
          </a:p>
        </p:txBody>
      </p:sp>
      <p:sp>
        <p:nvSpPr>
          <p:cNvPr id="14" name="">
            <a:extLst xmlns:a="http://schemas.openxmlformats.org/drawingml/2006/main">
              <a:ext uri="{FF2B5EF4-FFF2-40B4-BE49-F238E27FC236}">
                <a16:creationId xmlns:a16="http://schemas.microsoft.com/office/drawing/2014/main" id="{E3D9B773-CF66-4C59-B3E2-F05F3A746E5B}"/>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Purpose: what should they understand or do?</a:t>
            </a:r>
          </a:p>
        </p:txBody>
      </p:sp>
      <p:sp>
        <p:nvSpPr>
          <p:cNvPr id="15" name="">
            <a:extLst xmlns:a="http://schemas.openxmlformats.org/drawingml/2006/main">
              <a:ext uri="{FF2B5EF4-FFF2-40B4-BE49-F238E27FC236}">
                <a16:creationId xmlns:a16="http://schemas.microsoft.com/office/drawing/2014/main" id="{7DE55244-F033-44CB-B930-F40201557274}"/>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Context: phone, notice board or public display?</a:t>
            </a:r>
          </a:p>
        </p:txBody>
      </p:sp>
      <p:sp>
        <p:nvSpPr>
          <p:cNvPr id="16" name="">
            <a:extLst xmlns:a="http://schemas.openxmlformats.org/drawingml/2006/main">
              <a:ext uri="{FF2B5EF4-FFF2-40B4-BE49-F238E27FC236}">
                <a16:creationId xmlns:a16="http://schemas.microsoft.com/office/drawing/2014/main" id="{FD065C9A-2082-4D4C-BB0F-3D8604127C6A}"/>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0CCBC413-07DD-4ED9-A83A-9A83FB25E7F7}"/>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For a community arts showcase, name the audience, purpose and viewing context.</a:t>
            </a:r>
          </a:p>
        </p:txBody>
      </p:sp>
      <p:sp>
        <p:nvSpPr>
          <p:cNvPr id="18" name="">
            <a:extLst xmlns:a="http://schemas.openxmlformats.org/drawingml/2006/main">
              <a:ext uri="{FF2B5EF4-FFF2-40B4-BE49-F238E27FC236}">
                <a16:creationId xmlns:a16="http://schemas.microsoft.com/office/drawing/2014/main" id="{40DC78A2-D6A6-4CA2-876B-E69B6D15BB51}"/>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02 / 24   ·   Learning Studio • original teaching model; not a real campaign</a:t>
            </a:r>
          </a:p>
        </p:txBody>
      </p:sp>
    </p:spTree>
    <p:extLst>
      <p:ext uri="{BB962C8B-B14F-4D97-AF65-F5344CB8AC3E}">
        <p14:creationId xmlns:p14="http://schemas.microsoft.com/office/powerpoint/2010/main" val="551287641"/>
      </p:ext>
    </p:extLst>
  </p:cSld>
</p:sld>
</file>

<file path=ppt/slides/slide3.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30" name="">
            <a:extLst xmlns:a="http://schemas.openxmlformats.org/drawingml/2006/main">
              <a:ext uri="{FF2B5EF4-FFF2-40B4-BE49-F238E27FC236}">
                <a16:creationId xmlns:a16="http://schemas.microsoft.com/office/drawing/2014/main" id="{5EC482FF-1A78-4CC5-88C6-D1E21465ED64}"/>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881C3A84-5788-4BE6-8517-2E55A91A8E83}"/>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Elements and principles</a:t>
            </a:r>
          </a:p>
        </p:txBody>
      </p:sp>
      <p:sp>
        <p:nvSpPr>
          <p:cNvPr id="3" name="">
            <a:extLst xmlns:a="http://schemas.openxmlformats.org/drawingml/2006/main">
              <a:ext uri="{FF2B5EF4-FFF2-40B4-BE49-F238E27FC236}">
                <a16:creationId xmlns:a16="http://schemas.microsoft.com/office/drawing/2014/main" id="{10378932-35BA-4262-A701-8ABA17DF8975}"/>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Elements are ingredients; principles describe their relationships.</a:t>
            </a:r>
          </a:p>
        </p:txBody>
      </p:sp>
      <p:sp>
        <p:nvSpPr>
          <p:cNvPr id="4" name="">
            <a:extLst xmlns:a="http://schemas.openxmlformats.org/drawingml/2006/main">
              <a:ext uri="{FF2B5EF4-FFF2-40B4-BE49-F238E27FC236}">
                <a16:creationId xmlns:a16="http://schemas.microsoft.com/office/drawing/2014/main" id="{2D68E1AB-7C94-42CA-9CF3-CBA28C0ADA11}"/>
              </a:ext>
            </a:extLst>
          </p:cNvPr>
          <p:cNvSpPr>
            <a:spLocks xmlns:a="http://schemas.openxmlformats.org/drawingml/2006/main" noGrp="1"/>
          </p:cNvSpPr>
          <p:nvPr/>
        </p:nvSpPr>
        <p:spPr>
          <a:xfrm xmlns:a="http://schemas.openxmlformats.org/drawingml/2006/main">
            <a:off x="609600" y="4791075"/>
            <a:ext cx="11620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18384F"/>
                </a:solidFill>
                <a:latin typeface="Helvetica Neue"/>
                <a:ea typeface="Helvetica Neue"/>
                <a:cs typeface="Helvetica Neue"/>
              </a:defRPr>
            </a:pPr>
            <a:r>
              <a:rPr sz="1725" b="0">
                <a:solidFill>
                  <a:srgbClr val="18384F"/>
                </a:solidFill>
                <a:latin typeface="Helvetica Neue"/>
                <a:ea typeface="Helvetica Neue"/>
                <a:cs typeface="Helvetica Neue"/>
              </a:rPr>
              <a:t>Line</a:t>
            </a:r>
          </a:p>
        </p:txBody>
      </p:sp>
      <p:sp>
        <p:nvSpPr>
          <p:cNvPr id="5" name="">
            <a:extLst xmlns:a="http://schemas.openxmlformats.org/drawingml/2006/main">
              <a:ext uri="{FF2B5EF4-FFF2-40B4-BE49-F238E27FC236}">
                <a16:creationId xmlns:a16="http://schemas.microsoft.com/office/drawing/2014/main" id="{BD2226EB-D31D-482C-A981-0B457CD0306E}"/>
              </a:ext>
            </a:extLst>
          </p:cNvPr>
          <p:cNvSpPr>
            <a:spLocks xmlns:a="http://schemas.openxmlformats.org/drawingml/2006/main" noGrp="1"/>
          </p:cNvSpPr>
          <p:nvPr/>
        </p:nvSpPr>
        <p:spPr>
          <a:xfrm xmlns:a="http://schemas.openxmlformats.org/drawingml/2006/main">
            <a:off x="685800" y="2790825"/>
            <a:ext cx="28575" cy="15716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DFBD9D23-5715-47ED-85AF-49ED9B5C9C02}"/>
              </a:ext>
            </a:extLst>
          </p:cNvPr>
          <p:cNvSpPr>
            <a:spLocks xmlns:a="http://schemas.openxmlformats.org/drawingml/2006/main" noGrp="1"/>
          </p:cNvSpPr>
          <p:nvPr/>
        </p:nvSpPr>
        <p:spPr>
          <a:xfrm xmlns:a="http://schemas.openxmlformats.org/drawingml/2006/main">
            <a:off x="1847850" y="4791075"/>
            <a:ext cx="11620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18384F"/>
                </a:solidFill>
                <a:latin typeface="Helvetica Neue"/>
                <a:ea typeface="Helvetica Neue"/>
                <a:cs typeface="Helvetica Neue"/>
              </a:defRPr>
            </a:pPr>
            <a:r>
              <a:rPr sz="1725" b="0">
                <a:solidFill>
                  <a:srgbClr val="18384F"/>
                </a:solidFill>
                <a:latin typeface="Helvetica Neue"/>
                <a:ea typeface="Helvetica Neue"/>
                <a:cs typeface="Helvetica Neue"/>
              </a:rPr>
              <a:t>Shape</a:t>
            </a:r>
          </a:p>
        </p:txBody>
      </p:sp>
      <p:sp>
        <p:nvSpPr>
          <p:cNvPr id="7" name="">
            <a:extLst xmlns:a="http://schemas.openxmlformats.org/drawingml/2006/main">
              <a:ext uri="{FF2B5EF4-FFF2-40B4-BE49-F238E27FC236}">
                <a16:creationId xmlns:a16="http://schemas.microsoft.com/office/drawing/2014/main" id="{129F74E5-5D11-419B-8910-E9EB83BB1FC1}"/>
              </a:ext>
            </a:extLst>
          </p:cNvPr>
          <p:cNvSpPr>
            <a:spLocks xmlns:a="http://schemas.openxmlformats.org/drawingml/2006/main" noGrp="1"/>
          </p:cNvSpPr>
          <p:nvPr/>
        </p:nvSpPr>
        <p:spPr>
          <a:xfrm xmlns:a="http://schemas.openxmlformats.org/drawingml/2006/main">
            <a:off x="1943100" y="2981325"/>
            <a:ext cx="904875" cy="1238250"/>
          </a:xfrm>
          <a:prstGeom xmlns:a="http://schemas.openxmlformats.org/drawingml/2006/main" prst="rect">
            <a:avLst/>
          </a:prstGeom>
          <a:solidFill xmlns:a="http://schemas.openxmlformats.org/drawingml/2006/main">
            <a:srgbClr val="F4B860"/>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3EA3C156-BA79-464B-B6E8-81C71DC6CBEC}"/>
              </a:ext>
            </a:extLst>
          </p:cNvPr>
          <p:cNvSpPr>
            <a:spLocks xmlns:a="http://schemas.openxmlformats.org/drawingml/2006/main" noGrp="1"/>
          </p:cNvSpPr>
          <p:nvPr/>
        </p:nvSpPr>
        <p:spPr>
          <a:xfrm xmlns:a="http://schemas.openxmlformats.org/drawingml/2006/main">
            <a:off x="3086100" y="4791075"/>
            <a:ext cx="11620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18384F"/>
                </a:solidFill>
                <a:latin typeface="Helvetica Neue"/>
                <a:ea typeface="Helvetica Neue"/>
                <a:cs typeface="Helvetica Neue"/>
              </a:defRPr>
            </a:pPr>
            <a:r>
              <a:rPr sz="1725" b="0">
                <a:solidFill>
                  <a:srgbClr val="18384F"/>
                </a:solidFill>
                <a:latin typeface="Helvetica Neue"/>
                <a:ea typeface="Helvetica Neue"/>
                <a:cs typeface="Helvetica Neue"/>
              </a:rPr>
              <a:t>Value</a:t>
            </a:r>
          </a:p>
        </p:txBody>
      </p:sp>
      <p:sp>
        <p:nvSpPr>
          <p:cNvPr id="9" name="">
            <a:extLst xmlns:a="http://schemas.openxmlformats.org/drawingml/2006/main">
              <a:ext uri="{FF2B5EF4-FFF2-40B4-BE49-F238E27FC236}">
                <a16:creationId xmlns:a16="http://schemas.microsoft.com/office/drawing/2014/main" id="{F26886CD-B610-4B8E-8E06-0B06F019B056}"/>
              </a:ext>
            </a:extLst>
          </p:cNvPr>
          <p:cNvSpPr>
            <a:spLocks xmlns:a="http://schemas.openxmlformats.org/drawingml/2006/main" noGrp="1"/>
          </p:cNvSpPr>
          <p:nvPr/>
        </p:nvSpPr>
        <p:spPr>
          <a:xfrm xmlns:a="http://schemas.openxmlformats.org/drawingml/2006/main">
            <a:off x="3133725" y="2838450"/>
            <a:ext cx="952500" cy="714375"/>
          </a:xfrm>
          <a:prstGeom xmlns:a="http://schemas.openxmlformats.org/drawingml/2006/main" prst="rect">
            <a:avLst/>
          </a:prstGeom>
          <a:solidFill xmlns:a="http://schemas.openxmlformats.org/drawingml/2006/main">
            <a:srgbClr val="18384F"/>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BDED871B-8D7A-4D68-AF92-8342EF670463}"/>
              </a:ext>
            </a:extLst>
          </p:cNvPr>
          <p:cNvSpPr>
            <a:spLocks xmlns:a="http://schemas.openxmlformats.org/drawingml/2006/main" noGrp="1"/>
          </p:cNvSpPr>
          <p:nvPr/>
        </p:nvSpPr>
        <p:spPr>
          <a:xfrm xmlns:a="http://schemas.openxmlformats.org/drawingml/2006/main">
            <a:off x="3133725" y="3667125"/>
            <a:ext cx="952500" cy="714375"/>
          </a:xfrm>
          <a:prstGeom xmlns:a="http://schemas.openxmlformats.org/drawingml/2006/main" prst="rect">
            <a:avLst/>
          </a:prstGeom>
          <a:solidFill xmlns:a="http://schemas.openxmlformats.org/drawingml/2006/main">
            <a:srgbClr val="8CBAB8"/>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5CC30295-C9D4-4835-BF1A-C0DF7603AAA5}"/>
              </a:ext>
            </a:extLst>
          </p:cNvPr>
          <p:cNvSpPr>
            <a:spLocks xmlns:a="http://schemas.openxmlformats.org/drawingml/2006/main" noGrp="1"/>
          </p:cNvSpPr>
          <p:nvPr/>
        </p:nvSpPr>
        <p:spPr>
          <a:xfrm xmlns:a="http://schemas.openxmlformats.org/drawingml/2006/main">
            <a:off x="4324350" y="4791075"/>
            <a:ext cx="11620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18384F"/>
                </a:solidFill>
                <a:latin typeface="Helvetica Neue"/>
                <a:ea typeface="Helvetica Neue"/>
                <a:cs typeface="Helvetica Neue"/>
              </a:defRPr>
            </a:pPr>
            <a:r>
              <a:rPr sz="1725" b="0">
                <a:solidFill>
                  <a:srgbClr val="18384F"/>
                </a:solidFill>
                <a:latin typeface="Helvetica Neue"/>
                <a:ea typeface="Helvetica Neue"/>
                <a:cs typeface="Helvetica Neue"/>
              </a:rPr>
              <a:t>Space</a:t>
            </a:r>
          </a:p>
        </p:txBody>
      </p:sp>
      <p:sp>
        <p:nvSpPr>
          <p:cNvPr id="12" name="">
            <a:extLst xmlns:a="http://schemas.openxmlformats.org/drawingml/2006/main">
              <a:ext uri="{FF2B5EF4-FFF2-40B4-BE49-F238E27FC236}">
                <a16:creationId xmlns:a16="http://schemas.microsoft.com/office/drawing/2014/main" id="{1DAE6CF4-EF3D-4E61-BFAE-5F94BECCB9F3}"/>
              </a:ext>
            </a:extLst>
          </p:cNvPr>
          <p:cNvSpPr>
            <a:spLocks xmlns:a="http://schemas.openxmlformats.org/drawingml/2006/main" noGrp="1"/>
          </p:cNvSpPr>
          <p:nvPr/>
        </p:nvSpPr>
        <p:spPr>
          <a:xfrm xmlns:a="http://schemas.openxmlformats.org/drawingml/2006/main">
            <a:off x="4324350" y="2647950"/>
            <a:ext cx="1095375" cy="1905000"/>
          </a:xfrm>
          <a:prstGeom xmlns:a="http://schemas.openxmlformats.org/drawingml/2006/main" prst="rect">
            <a:avLst/>
          </a:prstGeom>
          <a:solidFill xmlns:a="http://schemas.openxmlformats.org/drawingml/2006/main">
            <a:srgbClr val="18384F"/>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AAAA989A-8F22-4BE6-B939-13D96371DEE8}"/>
              </a:ext>
            </a:extLst>
          </p:cNvPr>
          <p:cNvSpPr>
            <a:spLocks xmlns:a="http://schemas.openxmlformats.org/drawingml/2006/main" noGrp="1"/>
          </p:cNvSpPr>
          <p:nvPr/>
        </p:nvSpPr>
        <p:spPr>
          <a:xfrm xmlns:a="http://schemas.openxmlformats.org/drawingml/2006/main">
            <a:off x="4638675" y="2990850"/>
            <a:ext cx="466725" cy="1219200"/>
          </a:xfrm>
          <a:prstGeom xmlns:a="http://schemas.openxmlformats.org/drawingml/2006/main" prst="rect">
            <a:avLst/>
          </a:prstGeom>
          <a:solidFill xmlns:a="http://schemas.openxmlformats.org/drawingml/2006/main">
            <a:srgbClr val="F6F0E6"/>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506ADAFE-C88D-4026-BEB4-FD422CB82A28}"/>
              </a:ext>
            </a:extLst>
          </p:cNvPr>
          <p:cNvSpPr>
            <a:spLocks xmlns:a="http://schemas.openxmlformats.org/drawingml/2006/main" noGrp="1"/>
          </p:cNvSpPr>
          <p:nvPr/>
        </p:nvSpPr>
        <p:spPr>
          <a:xfrm xmlns:a="http://schemas.openxmlformats.org/drawingml/2006/main">
            <a:off x="5562600" y="4791075"/>
            <a:ext cx="11620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18384F"/>
                </a:solidFill>
                <a:latin typeface="Helvetica Neue"/>
                <a:ea typeface="Helvetica Neue"/>
                <a:cs typeface="Helvetica Neue"/>
              </a:defRPr>
            </a:pPr>
            <a:r>
              <a:rPr sz="1725" b="0">
                <a:solidFill>
                  <a:srgbClr val="18384F"/>
                </a:solidFill>
                <a:latin typeface="Helvetica Neue"/>
                <a:ea typeface="Helvetica Neue"/>
                <a:cs typeface="Helvetica Neue"/>
              </a:rPr>
              <a:t>Texture</a:t>
            </a:r>
          </a:p>
        </p:txBody>
      </p:sp>
      <p:sp>
        <p:nvSpPr>
          <p:cNvPr id="15" name="">
            <a:extLst xmlns:a="http://schemas.openxmlformats.org/drawingml/2006/main">
              <a:ext uri="{FF2B5EF4-FFF2-40B4-BE49-F238E27FC236}">
                <a16:creationId xmlns:a16="http://schemas.microsoft.com/office/drawing/2014/main" id="{FCF0405F-F56A-49F4-96F6-3FF2BAC439FC}"/>
              </a:ext>
            </a:extLst>
          </p:cNvPr>
          <p:cNvSpPr>
            <a:spLocks xmlns:a="http://schemas.openxmlformats.org/drawingml/2006/main" noGrp="1"/>
          </p:cNvSpPr>
          <p:nvPr/>
        </p:nvSpPr>
        <p:spPr>
          <a:xfrm xmlns:a="http://schemas.openxmlformats.org/drawingml/2006/main">
            <a:off x="5610225" y="2838450"/>
            <a:ext cx="190500" cy="3524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20B355F6-EDE8-4868-807E-3B73F3DA1D4D}"/>
              </a:ext>
            </a:extLst>
          </p:cNvPr>
          <p:cNvSpPr>
            <a:spLocks xmlns:a="http://schemas.openxmlformats.org/drawingml/2006/main" noGrp="1"/>
          </p:cNvSpPr>
          <p:nvPr/>
        </p:nvSpPr>
        <p:spPr>
          <a:xfrm xmlns:a="http://schemas.openxmlformats.org/drawingml/2006/main">
            <a:off x="5915025" y="2838450"/>
            <a:ext cx="190500" cy="352425"/>
          </a:xfrm>
          <a:prstGeom xmlns:a="http://schemas.openxmlformats.org/drawingml/2006/main" prst="rect">
            <a:avLst/>
          </a:prstGeom>
          <a:solidFill xmlns:a="http://schemas.openxmlformats.org/drawingml/2006/main">
            <a:srgbClr val="8CBAB8"/>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75BA2449-ABB8-4DA5-A48C-EF5D577B16DB}"/>
              </a:ext>
            </a:extLst>
          </p:cNvPr>
          <p:cNvSpPr>
            <a:spLocks xmlns:a="http://schemas.openxmlformats.org/drawingml/2006/main" noGrp="1"/>
          </p:cNvSpPr>
          <p:nvPr/>
        </p:nvSpPr>
        <p:spPr>
          <a:xfrm xmlns:a="http://schemas.openxmlformats.org/drawingml/2006/main">
            <a:off x="6219825" y="2838450"/>
            <a:ext cx="190500" cy="3524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FF0FD659-345C-4E57-A74E-177757EE99EA}"/>
              </a:ext>
            </a:extLst>
          </p:cNvPr>
          <p:cNvSpPr>
            <a:spLocks xmlns:a="http://schemas.openxmlformats.org/drawingml/2006/main" noGrp="1"/>
          </p:cNvSpPr>
          <p:nvPr/>
        </p:nvSpPr>
        <p:spPr>
          <a:xfrm xmlns:a="http://schemas.openxmlformats.org/drawingml/2006/main">
            <a:off x="5610225" y="3362325"/>
            <a:ext cx="190500" cy="352425"/>
          </a:xfrm>
          <a:prstGeom xmlns:a="http://schemas.openxmlformats.org/drawingml/2006/main" prst="rect">
            <a:avLst/>
          </a:prstGeom>
          <a:solidFill xmlns:a="http://schemas.openxmlformats.org/drawingml/2006/main">
            <a:srgbClr val="8CBAB8"/>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7F40FEFB-76CD-4C34-99A1-6E248B576BBE}"/>
              </a:ext>
            </a:extLst>
          </p:cNvPr>
          <p:cNvSpPr>
            <a:spLocks xmlns:a="http://schemas.openxmlformats.org/drawingml/2006/main" noGrp="1"/>
          </p:cNvSpPr>
          <p:nvPr/>
        </p:nvSpPr>
        <p:spPr>
          <a:xfrm xmlns:a="http://schemas.openxmlformats.org/drawingml/2006/main">
            <a:off x="5915025" y="3362325"/>
            <a:ext cx="190500" cy="3524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E68A005D-7490-4716-BBDC-5E5C85D2C65B}"/>
              </a:ext>
            </a:extLst>
          </p:cNvPr>
          <p:cNvSpPr>
            <a:spLocks xmlns:a="http://schemas.openxmlformats.org/drawingml/2006/main" noGrp="1"/>
          </p:cNvSpPr>
          <p:nvPr/>
        </p:nvSpPr>
        <p:spPr>
          <a:xfrm xmlns:a="http://schemas.openxmlformats.org/drawingml/2006/main">
            <a:off x="6219825" y="3362325"/>
            <a:ext cx="190500" cy="352425"/>
          </a:xfrm>
          <a:prstGeom xmlns:a="http://schemas.openxmlformats.org/drawingml/2006/main" prst="rect">
            <a:avLst/>
          </a:prstGeom>
          <a:solidFill xmlns:a="http://schemas.openxmlformats.org/drawingml/2006/main">
            <a:srgbClr val="8CBAB8"/>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1E914B96-328C-45BF-A9BA-3FC9FBD50207}"/>
              </a:ext>
            </a:extLst>
          </p:cNvPr>
          <p:cNvSpPr>
            <a:spLocks xmlns:a="http://schemas.openxmlformats.org/drawingml/2006/main" noGrp="1"/>
          </p:cNvSpPr>
          <p:nvPr/>
        </p:nvSpPr>
        <p:spPr>
          <a:xfrm xmlns:a="http://schemas.openxmlformats.org/drawingml/2006/main">
            <a:off x="5610225" y="3886200"/>
            <a:ext cx="190500" cy="3524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9BC756BE-E8CE-4326-8EDA-345AE6A55B13}"/>
              </a:ext>
            </a:extLst>
          </p:cNvPr>
          <p:cNvSpPr>
            <a:spLocks xmlns:a="http://schemas.openxmlformats.org/drawingml/2006/main" noGrp="1"/>
          </p:cNvSpPr>
          <p:nvPr/>
        </p:nvSpPr>
        <p:spPr>
          <a:xfrm xmlns:a="http://schemas.openxmlformats.org/drawingml/2006/main">
            <a:off x="5915025" y="3886200"/>
            <a:ext cx="190500" cy="352425"/>
          </a:xfrm>
          <a:prstGeom xmlns:a="http://schemas.openxmlformats.org/drawingml/2006/main" prst="rect">
            <a:avLst/>
          </a:prstGeom>
          <a:solidFill xmlns:a="http://schemas.openxmlformats.org/drawingml/2006/main">
            <a:srgbClr val="8CBAB8"/>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79886F0D-1671-4EB1-88FA-240869EDD23B}"/>
              </a:ext>
            </a:extLst>
          </p:cNvPr>
          <p:cNvSpPr>
            <a:spLocks xmlns:a="http://schemas.openxmlformats.org/drawingml/2006/main" noGrp="1"/>
          </p:cNvSpPr>
          <p:nvPr/>
        </p:nvSpPr>
        <p:spPr>
          <a:xfrm xmlns:a="http://schemas.openxmlformats.org/drawingml/2006/main">
            <a:off x="6219825" y="3886200"/>
            <a:ext cx="190500" cy="3524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D58F9CF0-834F-4C94-B139-34B273EB860A}"/>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Line, shape, form, space, colour, value and texture.</a:t>
            </a:r>
          </a:p>
        </p:txBody>
      </p:sp>
      <p:sp>
        <p:nvSpPr>
          <p:cNvPr id="25" name="">
            <a:extLst xmlns:a="http://schemas.openxmlformats.org/drawingml/2006/main">
              <a:ext uri="{FF2B5EF4-FFF2-40B4-BE49-F238E27FC236}">
                <a16:creationId xmlns:a16="http://schemas.microsoft.com/office/drawing/2014/main" id="{4C6180EC-76EE-4ECC-A28C-30E746E8B375}"/>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Balance, emphasis, movement, proportion, rhythm and unity.</a:t>
            </a:r>
          </a:p>
        </p:txBody>
      </p:sp>
      <p:sp>
        <p:nvSpPr>
          <p:cNvPr id="26" name="">
            <a:extLst xmlns:a="http://schemas.openxmlformats.org/drawingml/2006/main">
              <a:ext uri="{FF2B5EF4-FFF2-40B4-BE49-F238E27FC236}">
                <a16:creationId xmlns:a16="http://schemas.microsoft.com/office/drawing/2014/main" id="{7709F68F-B653-409E-9BB6-CD426F770FD3}"/>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Graphic layouts also use contrast, alignment and proximity.</a:t>
            </a:r>
          </a:p>
        </p:txBody>
      </p:sp>
      <p:sp>
        <p:nvSpPr>
          <p:cNvPr id="27" name="">
            <a:extLst xmlns:a="http://schemas.openxmlformats.org/drawingml/2006/main">
              <a:ext uri="{FF2B5EF4-FFF2-40B4-BE49-F238E27FC236}">
                <a16:creationId xmlns:a16="http://schemas.microsoft.com/office/drawing/2014/main" id="{1F4242EC-0BE5-482D-A5A9-09DFD29F290D}"/>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A2E51A5F-D062-495E-93E5-F240D74E4308}"/>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Name one element and one relationship you could change in a poster.</a:t>
            </a:r>
          </a:p>
        </p:txBody>
      </p:sp>
      <p:sp>
        <p:nvSpPr>
          <p:cNvPr id="29" name="">
            <a:extLst xmlns:a="http://schemas.openxmlformats.org/drawingml/2006/main">
              <a:ext uri="{FF2B5EF4-FFF2-40B4-BE49-F238E27FC236}">
                <a16:creationId xmlns:a16="http://schemas.microsoft.com/office/drawing/2014/main" id="{FB56E3CF-A009-43D7-9A8B-263CA0D93AF0}"/>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03 / 24   ·   Getty • Elements and principles</a:t>
            </a:r>
          </a:p>
        </p:txBody>
      </p:sp>
    </p:spTree>
    <p:extLst>
      <p:ext uri="{BB962C8B-B14F-4D97-AF65-F5344CB8AC3E}">
        <p14:creationId xmlns:p14="http://schemas.microsoft.com/office/powerpoint/2010/main" val="1017838014"/>
      </p:ext>
    </p:extLst>
  </p:cSld>
</p:sld>
</file>

<file path=ppt/slides/slide4.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E3F8F96-9998-4930-BF1D-02FED4A69A35}"/>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59BB4E0A-11E6-4F1E-A4E8-EE5876C26A24}"/>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Hierarchy and emphasis</a:t>
            </a:r>
          </a:p>
        </p:txBody>
      </p:sp>
      <p:sp>
        <p:nvSpPr>
          <p:cNvPr id="3" name="">
            <a:extLst xmlns:a="http://schemas.openxmlformats.org/drawingml/2006/main">
              <a:ext uri="{FF2B5EF4-FFF2-40B4-BE49-F238E27FC236}">
                <a16:creationId xmlns:a16="http://schemas.microsoft.com/office/drawing/2014/main" id="{F5CC2DE5-E945-4A86-8E94-28D1F5F755F5}"/>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Give the message an intentional reading order.</a:t>
            </a:r>
          </a:p>
        </p:txBody>
      </p:sp>
      <p:sp>
        <p:nvSpPr>
          <p:cNvPr id="4" name="">
            <a:extLst xmlns:a="http://schemas.openxmlformats.org/drawingml/2006/main">
              <a:ext uri="{FF2B5EF4-FFF2-40B4-BE49-F238E27FC236}">
                <a16:creationId xmlns:a16="http://schemas.microsoft.com/office/drawing/2014/main" id="{63199CB9-4FD5-42B4-83B1-E93DE60A1E38}"/>
              </a:ext>
            </a:extLst>
          </p:cNvPr>
          <p:cNvSpPr>
            <a:spLocks xmlns:a="http://schemas.openxmlformats.org/drawingml/2006/main" noGrp="1"/>
          </p:cNvSpPr>
          <p:nvPr/>
        </p:nvSpPr>
        <p:spPr>
          <a:xfrm xmlns:a="http://schemas.openxmlformats.org/drawingml/2006/main">
            <a:off x="609600" y="2266950"/>
            <a:ext cx="2476500" cy="2952750"/>
          </a:xfrm>
          <a:prstGeom xmlns:a="http://schemas.openxmlformats.org/drawingml/2006/main" prst="rect">
            <a:avLst/>
          </a:prstGeom>
          <a:solidFill xmlns:a="http://schemas.openxmlformats.org/drawingml/2006/main">
            <a:srgbClr val="18384F"/>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22E36F85-A53C-4E38-AC0B-A1C1FE5297F8}"/>
              </a:ext>
            </a:extLst>
          </p:cNvPr>
          <p:cNvSpPr>
            <a:spLocks xmlns:a="http://schemas.openxmlformats.org/drawingml/2006/main" noGrp="1"/>
          </p:cNvSpPr>
          <p:nvPr/>
        </p:nvSpPr>
        <p:spPr>
          <a:xfrm xmlns:a="http://schemas.openxmlformats.org/drawingml/2006/main">
            <a:off x="819150" y="2695575"/>
            <a:ext cx="2057400" cy="194881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F6F0E6"/>
                </a:solidFill>
                <a:latin typeface="Helvetica Neue"/>
                <a:ea typeface="Helvetica Neue"/>
                <a:cs typeface="Helvetica Neue"/>
              </a:defRPr>
            </a:pPr>
            <a:r>
              <a:rPr sz="2550" b="1">
                <a:solidFill>
                  <a:srgbClr val="F6F0E6"/>
                </a:solidFill>
                <a:latin typeface="Helvetica Neue"/>
                <a:ea typeface="Helvetica Neue"/>
                <a:cs typeface="Helvetica Neue"/>
              </a:rPr>
              <a:t>ARTS</a:t>
            </a:r>
          </a:p>
          <a:p xmlns:a="http://schemas.openxmlformats.org/drawingml/2006/main">
            <a:pPr>
              <a:defRPr sz="2550" b="1">
                <a:solidFill>
                  <a:srgbClr val="F6F0E6"/>
                </a:solidFill>
                <a:latin typeface="Helvetica Neue"/>
                <a:ea typeface="Helvetica Neue"/>
                <a:cs typeface="Helvetica Neue"/>
              </a:defRPr>
            </a:pPr>
            <a:r>
              <a:rPr sz="2550" b="1">
                <a:solidFill>
                  <a:srgbClr val="F6F0E6"/>
                </a:solidFill>
                <a:latin typeface="Helvetica Neue"/>
                <a:ea typeface="Helvetica Neue"/>
                <a:cs typeface="Helvetica Neue"/>
              </a:rPr>
              <a:t>FAIR</a:t>
            </a:r>
          </a:p>
        </p:txBody>
      </p:sp>
      <p:sp>
        <p:nvSpPr>
          <p:cNvPr id="6" name="">
            <a:extLst xmlns:a="http://schemas.openxmlformats.org/drawingml/2006/main">
              <a:ext uri="{FF2B5EF4-FFF2-40B4-BE49-F238E27FC236}">
                <a16:creationId xmlns:a16="http://schemas.microsoft.com/office/drawing/2014/main" id="{71EA0D50-5453-4BBE-BACA-31915DBD3980}"/>
              </a:ext>
            </a:extLst>
          </p:cNvPr>
          <p:cNvSpPr>
            <a:spLocks xmlns:a="http://schemas.openxmlformats.org/drawingml/2006/main" noGrp="1"/>
          </p:cNvSpPr>
          <p:nvPr/>
        </p:nvSpPr>
        <p:spPr>
          <a:xfrm xmlns:a="http://schemas.openxmlformats.org/drawingml/2006/main">
            <a:off x="819150" y="4629150"/>
            <a:ext cx="2057400" cy="28575"/>
          </a:xfrm>
          <a:prstGeom xmlns:a="http://schemas.openxmlformats.org/drawingml/2006/main" prst="rect">
            <a:avLst/>
          </a:prstGeom>
          <a:solidFill xmlns:a="http://schemas.openxmlformats.org/drawingml/2006/main">
            <a:srgbClr val="F4B860"/>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FC41C73B-2E08-4EEB-9152-0961127D4403}"/>
              </a:ext>
            </a:extLst>
          </p:cNvPr>
          <p:cNvSpPr>
            <a:spLocks xmlns:a="http://schemas.openxmlformats.org/drawingml/2006/main" noGrp="1"/>
          </p:cNvSpPr>
          <p:nvPr/>
        </p:nvSpPr>
        <p:spPr>
          <a:xfrm xmlns:a="http://schemas.openxmlformats.org/drawingml/2006/main">
            <a:off x="819150" y="4781550"/>
            <a:ext cx="2095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F6F0E6"/>
                </a:solidFill>
                <a:latin typeface="Helvetica Neue"/>
                <a:ea typeface="Helvetica Neue"/>
                <a:cs typeface="Helvetica Neue"/>
              </a:defRPr>
            </a:pPr>
            <a:r>
              <a:rPr sz="1425" b="0">
                <a:solidFill>
                  <a:srgbClr val="F6F0E6"/>
                </a:solidFill>
                <a:latin typeface="Helvetica Neue"/>
                <a:ea typeface="Helvetica Neue"/>
                <a:cs typeface="Helvetica Neue"/>
              </a:rPr>
              <a:t>Friday · 7 pm · Hall</a:t>
            </a:r>
          </a:p>
        </p:txBody>
      </p:sp>
      <p:sp>
        <p:nvSpPr>
          <p:cNvPr id="8" name="">
            <a:extLst xmlns:a="http://schemas.openxmlformats.org/drawingml/2006/main">
              <a:ext uri="{FF2B5EF4-FFF2-40B4-BE49-F238E27FC236}">
                <a16:creationId xmlns:a16="http://schemas.microsoft.com/office/drawing/2014/main" id="{36FBCD8C-F1A9-42F8-9F18-F09E416EF531}"/>
              </a:ext>
            </a:extLst>
          </p:cNvPr>
          <p:cNvSpPr>
            <a:spLocks xmlns:a="http://schemas.openxmlformats.org/drawingml/2006/main" noGrp="1"/>
          </p:cNvSpPr>
          <p:nvPr/>
        </p:nvSpPr>
        <p:spPr>
          <a:xfrm xmlns:a="http://schemas.openxmlformats.org/drawingml/2006/main">
            <a:off x="3467100" y="2266950"/>
            <a:ext cx="2952750" cy="2952750"/>
          </a:xfrm>
          <a:prstGeom xmlns:a="http://schemas.openxmlformats.org/drawingml/2006/main" prst="rect">
            <a:avLst/>
          </a:prstGeom>
          <a:solidFill xmlns:a="http://schemas.openxmlformats.org/drawingml/2006/main">
            <a:srgbClr val="18384F"/>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1C031167-BBE9-4985-81B4-BE6B25BA1585}"/>
              </a:ext>
            </a:extLst>
          </p:cNvPr>
          <p:cNvSpPr>
            <a:spLocks xmlns:a="http://schemas.openxmlformats.org/drawingml/2006/main" noGrp="1"/>
          </p:cNvSpPr>
          <p:nvPr/>
        </p:nvSpPr>
        <p:spPr>
          <a:xfrm xmlns:a="http://schemas.openxmlformats.org/drawingml/2006/main">
            <a:off x="3686175" y="2505075"/>
            <a:ext cx="2524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F6F0E6"/>
                </a:solidFill>
                <a:latin typeface="Helvetica Neue"/>
                <a:ea typeface="Helvetica Neue"/>
                <a:cs typeface="Helvetica Neue"/>
              </a:defRPr>
            </a:pPr>
            <a:r>
              <a:rPr sz="1950" b="0">
                <a:solidFill>
                  <a:srgbClr val="F6F0E6"/>
                </a:solidFill>
                <a:latin typeface="Helvetica Neue"/>
                <a:ea typeface="Helvetica Neue"/>
                <a:cs typeface="Helvetica Neue"/>
              </a:rPr>
              <a:t>ARTS FAIR</a:t>
            </a:r>
          </a:p>
        </p:txBody>
      </p:sp>
      <p:sp>
        <p:nvSpPr>
          <p:cNvPr id="10" name="">
            <a:extLst xmlns:a="http://schemas.openxmlformats.org/drawingml/2006/main">
              <a:ext uri="{FF2B5EF4-FFF2-40B4-BE49-F238E27FC236}">
                <a16:creationId xmlns:a16="http://schemas.microsoft.com/office/drawing/2014/main" id="{211A3D12-0662-4C7C-83BB-41920EF595B8}"/>
              </a:ext>
            </a:extLst>
          </p:cNvPr>
          <p:cNvSpPr>
            <a:spLocks xmlns:a="http://schemas.openxmlformats.org/drawingml/2006/main" noGrp="1"/>
          </p:cNvSpPr>
          <p:nvPr/>
        </p:nvSpPr>
        <p:spPr>
          <a:xfrm xmlns:a="http://schemas.openxmlformats.org/drawingml/2006/main">
            <a:off x="3686175" y="3238500"/>
            <a:ext cx="25241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4B860"/>
                </a:solidFill>
                <a:latin typeface="Helvetica Neue"/>
                <a:ea typeface="Helvetica Neue"/>
                <a:cs typeface="Helvetica Neue"/>
              </a:defRPr>
            </a:pPr>
            <a:r>
              <a:rPr sz="3675" b="1">
                <a:solidFill>
                  <a:srgbClr val="F4B860"/>
                </a:solidFill>
                <a:latin typeface="Helvetica Neue"/>
                <a:ea typeface="Helvetica Neue"/>
                <a:cs typeface="Helvetica Neue"/>
              </a:rPr>
              <a:t>FRIDAY</a:t>
            </a:r>
          </a:p>
        </p:txBody>
      </p:sp>
      <p:sp>
        <p:nvSpPr>
          <p:cNvPr id="11" name="">
            <a:extLst xmlns:a="http://schemas.openxmlformats.org/drawingml/2006/main">
              <a:ext uri="{FF2B5EF4-FFF2-40B4-BE49-F238E27FC236}">
                <a16:creationId xmlns:a16="http://schemas.microsoft.com/office/drawing/2014/main" id="{553462CC-BDDC-4779-9E4A-550DEFEA1B7C}"/>
              </a:ext>
            </a:extLst>
          </p:cNvPr>
          <p:cNvSpPr>
            <a:spLocks xmlns:a="http://schemas.openxmlformats.org/drawingml/2006/main" noGrp="1"/>
          </p:cNvSpPr>
          <p:nvPr/>
        </p:nvSpPr>
        <p:spPr>
          <a:xfrm xmlns:a="http://schemas.openxmlformats.org/drawingml/2006/main">
            <a:off x="3686175" y="4552950"/>
            <a:ext cx="2524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F6F0E6"/>
                </a:solidFill>
                <a:latin typeface="Helvetica Neue"/>
                <a:ea typeface="Helvetica Neue"/>
                <a:cs typeface="Helvetica Neue"/>
              </a:defRPr>
            </a:pPr>
            <a:r>
              <a:rPr sz="1650" b="0">
                <a:solidFill>
                  <a:srgbClr val="F6F0E6"/>
                </a:solidFill>
                <a:latin typeface="Helvetica Neue"/>
                <a:ea typeface="Helvetica Neue"/>
                <a:cs typeface="Helvetica Neue"/>
              </a:rPr>
              <a:t>7 PM · HALL</a:t>
            </a:r>
          </a:p>
        </p:txBody>
      </p:sp>
      <p:sp>
        <p:nvSpPr>
          <p:cNvPr id="12" name="">
            <a:extLst xmlns:a="http://schemas.openxmlformats.org/drawingml/2006/main">
              <a:ext uri="{FF2B5EF4-FFF2-40B4-BE49-F238E27FC236}">
                <a16:creationId xmlns:a16="http://schemas.microsoft.com/office/drawing/2014/main" id="{0C91E361-B8F2-4A99-8EDE-60DB6A970254}"/>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Emphasis establishes a focal point.</a:t>
            </a:r>
          </a:p>
        </p:txBody>
      </p:sp>
      <p:sp>
        <p:nvSpPr>
          <p:cNvPr id="13" name="">
            <a:extLst xmlns:a="http://schemas.openxmlformats.org/drawingml/2006/main">
              <a:ext uri="{FF2B5EF4-FFF2-40B4-BE49-F238E27FC236}">
                <a16:creationId xmlns:a16="http://schemas.microsoft.com/office/drawing/2014/main" id="{8421D8BC-5CD0-4B96-A4DA-D2403D75D433}"/>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Hierarchy ranks the important information.</a:t>
            </a:r>
          </a:p>
        </p:txBody>
      </p:sp>
      <p:sp>
        <p:nvSpPr>
          <p:cNvPr id="14" name="">
            <a:extLst xmlns:a="http://schemas.openxmlformats.org/drawingml/2006/main">
              <a:ext uri="{FF2B5EF4-FFF2-40B4-BE49-F238E27FC236}">
                <a16:creationId xmlns:a16="http://schemas.microsoft.com/office/drawing/2014/main" id="{0B3C3587-875E-4EDE-AFA6-793952DCB97A}"/>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Size, placement, weight and contrast work together.</a:t>
            </a:r>
          </a:p>
        </p:txBody>
      </p:sp>
      <p:sp>
        <p:nvSpPr>
          <p:cNvPr id="15" name="">
            <a:extLst xmlns:a="http://schemas.openxmlformats.org/drawingml/2006/main">
              <a:ext uri="{FF2B5EF4-FFF2-40B4-BE49-F238E27FC236}">
                <a16:creationId xmlns:a16="http://schemas.microsoft.com/office/drawing/2014/main" id="{06ECDEA4-3805-4B1A-8463-B05F8C15E83B}"/>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C572B537-2A74-46E7-9B8C-9833D8FC9A6C}"/>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Predict the first, second and third reading order in each version; then identify the trade-off.</a:t>
            </a:r>
          </a:p>
        </p:txBody>
      </p:sp>
      <p:sp>
        <p:nvSpPr>
          <p:cNvPr id="17" name="">
            <a:extLst xmlns:a="http://schemas.openxmlformats.org/drawingml/2006/main">
              <a:ext uri="{FF2B5EF4-FFF2-40B4-BE49-F238E27FC236}">
                <a16:creationId xmlns:a16="http://schemas.microsoft.com/office/drawing/2014/main" id="{E42EE400-E5C4-484E-8DAD-5CD5F8DF860B}"/>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04 / 24   ·   Learning Studio • original teaching model; not a real campaign</a:t>
            </a:r>
          </a:p>
        </p:txBody>
      </p:sp>
    </p:spTree>
    <p:extLst>
      <p:ext uri="{BB962C8B-B14F-4D97-AF65-F5344CB8AC3E}">
        <p14:creationId xmlns:p14="http://schemas.microsoft.com/office/powerpoint/2010/main" val="893710162"/>
      </p:ext>
    </p:extLst>
  </p:cSld>
</p:sld>
</file>

<file path=ppt/slides/slide5.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58B98EDB-DCDD-4F54-A7D5-0B4E0786AAF4}"/>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B3664E96-9F85-4A81-9B71-1A67A09016EA}"/>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Balance and proportion</a:t>
            </a:r>
          </a:p>
        </p:txBody>
      </p:sp>
      <p:sp>
        <p:nvSpPr>
          <p:cNvPr id="3" name="">
            <a:extLst xmlns:a="http://schemas.openxmlformats.org/drawingml/2006/main">
              <a:ext uri="{FF2B5EF4-FFF2-40B4-BE49-F238E27FC236}">
                <a16:creationId xmlns:a16="http://schemas.microsoft.com/office/drawing/2014/main" id="{F2E629D4-7ADD-48D2-8479-340020B74D3C}"/>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Different parts can carry similar visual weight.</a:t>
            </a:r>
          </a:p>
        </p:txBody>
      </p:sp>
      <p:sp>
        <p:nvSpPr>
          <p:cNvPr id="4" name="">
            <a:extLst xmlns:a="http://schemas.openxmlformats.org/drawingml/2006/main">
              <a:ext uri="{FF2B5EF4-FFF2-40B4-BE49-F238E27FC236}">
                <a16:creationId xmlns:a16="http://schemas.microsoft.com/office/drawing/2014/main" id="{08803D52-68E9-467F-A6CA-0BD59BDC80B8}"/>
              </a:ext>
            </a:extLst>
          </p:cNvPr>
          <p:cNvSpPr>
            <a:spLocks xmlns:a="http://schemas.openxmlformats.org/drawingml/2006/main" noGrp="1"/>
          </p:cNvSpPr>
          <p:nvPr/>
        </p:nvSpPr>
        <p:spPr>
          <a:xfrm xmlns:a="http://schemas.openxmlformats.org/drawingml/2006/main">
            <a:off x="609600" y="2266950"/>
            <a:ext cx="2762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84F"/>
                </a:solidFill>
                <a:latin typeface="Helvetica Neue"/>
                <a:ea typeface="Helvetica Neue"/>
                <a:cs typeface="Helvetica Neue"/>
              </a:defRPr>
            </a:pPr>
            <a:r>
              <a:rPr sz="1650" b="0">
                <a:solidFill>
                  <a:srgbClr val="18384F"/>
                </a:solidFill>
                <a:latin typeface="Helvetica Neue"/>
                <a:ea typeface="Helvetica Neue"/>
                <a:cs typeface="Helvetica Neue"/>
              </a:rPr>
              <a:t>Symmetric</a:t>
            </a:r>
          </a:p>
        </p:txBody>
      </p:sp>
      <p:sp>
        <p:nvSpPr>
          <p:cNvPr id="5" name="">
            <a:extLst xmlns:a="http://schemas.openxmlformats.org/drawingml/2006/main">
              <a:ext uri="{FF2B5EF4-FFF2-40B4-BE49-F238E27FC236}">
                <a16:creationId xmlns:a16="http://schemas.microsoft.com/office/drawing/2014/main" id="{3A7DBBE9-2AD9-45D5-8B2C-AE0332629F0D}"/>
              </a:ext>
            </a:extLst>
          </p:cNvPr>
          <p:cNvSpPr>
            <a:spLocks xmlns:a="http://schemas.openxmlformats.org/drawingml/2006/main" noGrp="1"/>
          </p:cNvSpPr>
          <p:nvPr/>
        </p:nvSpPr>
        <p:spPr>
          <a:xfrm xmlns:a="http://schemas.openxmlformats.org/drawingml/2006/main">
            <a:off x="3943350" y="2266950"/>
            <a:ext cx="285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84F"/>
                </a:solidFill>
                <a:latin typeface="Helvetica Neue"/>
                <a:ea typeface="Helvetica Neue"/>
                <a:cs typeface="Helvetica Neue"/>
              </a:defRPr>
            </a:pPr>
            <a:r>
              <a:rPr sz="1650" b="0">
                <a:solidFill>
                  <a:srgbClr val="18384F"/>
                </a:solidFill>
                <a:latin typeface="Helvetica Neue"/>
                <a:ea typeface="Helvetica Neue"/>
                <a:cs typeface="Helvetica Neue"/>
              </a:rPr>
              <a:t>Asymmetric</a:t>
            </a:r>
          </a:p>
        </p:txBody>
      </p:sp>
      <p:sp>
        <p:nvSpPr>
          <p:cNvPr id="6" name="">
            <a:extLst xmlns:a="http://schemas.openxmlformats.org/drawingml/2006/main">
              <a:ext uri="{FF2B5EF4-FFF2-40B4-BE49-F238E27FC236}">
                <a16:creationId xmlns:a16="http://schemas.microsoft.com/office/drawing/2014/main" id="{9483940D-FA43-4EAB-A85E-46763390B855}"/>
              </a:ext>
            </a:extLst>
          </p:cNvPr>
          <p:cNvSpPr>
            <a:spLocks xmlns:a="http://schemas.openxmlformats.org/drawingml/2006/main" noGrp="1"/>
          </p:cNvSpPr>
          <p:nvPr/>
        </p:nvSpPr>
        <p:spPr>
          <a:xfrm xmlns:a="http://schemas.openxmlformats.org/drawingml/2006/main">
            <a:off x="609600" y="4953000"/>
            <a:ext cx="2667000" cy="2857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E833CEDD-76E5-4803-A01F-2CA86AD5348C}"/>
              </a:ext>
            </a:extLst>
          </p:cNvPr>
          <p:cNvSpPr>
            <a:spLocks xmlns:a="http://schemas.openxmlformats.org/drawingml/2006/main" noGrp="1"/>
          </p:cNvSpPr>
          <p:nvPr/>
        </p:nvSpPr>
        <p:spPr>
          <a:xfrm xmlns:a="http://schemas.openxmlformats.org/drawingml/2006/main">
            <a:off x="3943350" y="4953000"/>
            <a:ext cx="2667000" cy="2857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75931297-7BD5-4264-992A-51ABBCCF206D}"/>
              </a:ext>
            </a:extLst>
          </p:cNvPr>
          <p:cNvSpPr>
            <a:spLocks xmlns:a="http://schemas.openxmlformats.org/drawingml/2006/main" noGrp="1"/>
          </p:cNvSpPr>
          <p:nvPr/>
        </p:nvSpPr>
        <p:spPr>
          <a:xfrm xmlns:a="http://schemas.openxmlformats.org/drawingml/2006/main">
            <a:off x="895350" y="3171825"/>
            <a:ext cx="762000" cy="1143000"/>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CD58F906-F149-418F-8AB0-4EE3064D19B5}"/>
              </a:ext>
            </a:extLst>
          </p:cNvPr>
          <p:cNvSpPr>
            <a:spLocks xmlns:a="http://schemas.openxmlformats.org/drawingml/2006/main" noGrp="1"/>
          </p:cNvSpPr>
          <p:nvPr/>
        </p:nvSpPr>
        <p:spPr>
          <a:xfrm xmlns:a="http://schemas.openxmlformats.org/drawingml/2006/main">
            <a:off x="2133600" y="3171825"/>
            <a:ext cx="762000" cy="1143000"/>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F992A57E-1DD6-446D-BDE3-A1E73ABAF2A0}"/>
              </a:ext>
            </a:extLst>
          </p:cNvPr>
          <p:cNvSpPr>
            <a:spLocks xmlns:a="http://schemas.openxmlformats.org/drawingml/2006/main" noGrp="1"/>
          </p:cNvSpPr>
          <p:nvPr/>
        </p:nvSpPr>
        <p:spPr>
          <a:xfrm xmlns:a="http://schemas.openxmlformats.org/drawingml/2006/main">
            <a:off x="4086225" y="2952750"/>
            <a:ext cx="1095375" cy="1600200"/>
          </a:xfrm>
          <a:prstGeom xmlns:a="http://schemas.openxmlformats.org/drawingml/2006/main" prst="rect">
            <a:avLst/>
          </a:prstGeom>
          <a:solidFill xmlns:a="http://schemas.openxmlformats.org/drawingml/2006/main">
            <a:srgbClr val="18384F"/>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21D7EA7B-F58C-463F-B5D1-49F292B4B21D}"/>
              </a:ext>
            </a:extLst>
          </p:cNvPr>
          <p:cNvSpPr>
            <a:spLocks xmlns:a="http://schemas.openxmlformats.org/drawingml/2006/main" noGrp="1"/>
          </p:cNvSpPr>
          <p:nvPr/>
        </p:nvSpPr>
        <p:spPr>
          <a:xfrm xmlns:a="http://schemas.openxmlformats.org/drawingml/2006/main">
            <a:off x="5848350" y="3743325"/>
            <a:ext cx="619125" cy="809625"/>
          </a:xfrm>
          <a:prstGeom xmlns:a="http://schemas.openxmlformats.org/drawingml/2006/main" prst="rect">
            <a:avLst/>
          </a:prstGeom>
          <a:solidFill xmlns:a="http://schemas.openxmlformats.org/drawingml/2006/main">
            <a:srgbClr val="F4B860"/>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1ED23937-9038-4BC4-9857-8563479E0610}"/>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Symmetry can establish stability.</a:t>
            </a:r>
          </a:p>
        </p:txBody>
      </p:sp>
      <p:sp>
        <p:nvSpPr>
          <p:cNvPr id="13" name="">
            <a:extLst xmlns:a="http://schemas.openxmlformats.org/drawingml/2006/main">
              <a:ext uri="{FF2B5EF4-FFF2-40B4-BE49-F238E27FC236}">
                <a16:creationId xmlns:a16="http://schemas.microsoft.com/office/drawing/2014/main" id="{52304048-DC3F-42A2-A839-217F89D4A880}"/>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Asymmetry balances different sizes, values or positions.</a:t>
            </a:r>
          </a:p>
        </p:txBody>
      </p:sp>
      <p:sp>
        <p:nvSpPr>
          <p:cNvPr id="14" name="">
            <a:extLst xmlns:a="http://schemas.openxmlformats.org/drawingml/2006/main">
              <a:ext uri="{FF2B5EF4-FFF2-40B4-BE49-F238E27FC236}">
                <a16:creationId xmlns:a16="http://schemas.microsoft.com/office/drawing/2014/main" id="{3F29C2B0-0D15-4F5A-9E50-DE4033C76336}"/>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Proportion concerns the size of one part relative to another.</a:t>
            </a:r>
          </a:p>
        </p:txBody>
      </p:sp>
      <p:sp>
        <p:nvSpPr>
          <p:cNvPr id="15" name="">
            <a:extLst xmlns:a="http://schemas.openxmlformats.org/drawingml/2006/main">
              <a:ext uri="{FF2B5EF4-FFF2-40B4-BE49-F238E27FC236}">
                <a16:creationId xmlns:a16="http://schemas.microsoft.com/office/drawing/2014/main" id="{40B8D512-75FE-4C55-9B47-8971252496B7}"/>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A8F4E736-9670-42CC-875B-3527C37BE8A3}"/>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Describe one change that would balance a large subject without duplicating it.</a:t>
            </a:r>
          </a:p>
        </p:txBody>
      </p:sp>
      <p:sp>
        <p:nvSpPr>
          <p:cNvPr id="17" name="">
            <a:extLst xmlns:a="http://schemas.openxmlformats.org/drawingml/2006/main">
              <a:ext uri="{FF2B5EF4-FFF2-40B4-BE49-F238E27FC236}">
                <a16:creationId xmlns:a16="http://schemas.microsoft.com/office/drawing/2014/main" id="{657F06A0-F930-4E83-AF9B-5296C0942086}"/>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05 / 24   ·   Getty • Elements and principles</a:t>
            </a:r>
          </a:p>
        </p:txBody>
      </p:sp>
    </p:spTree>
    <p:extLst>
      <p:ext uri="{BB962C8B-B14F-4D97-AF65-F5344CB8AC3E}">
        <p14:creationId xmlns:p14="http://schemas.microsoft.com/office/powerpoint/2010/main" val="1886924786"/>
      </p:ext>
    </p:extLst>
  </p:cSld>
</p:sld>
</file>

<file path=ppt/slides/slide6.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0BB154A-F492-4266-8C8A-1CC0C2D58FE4}"/>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F268117F-49F1-4393-979C-DF6B32E8247C}"/>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Contrast</a:t>
            </a:r>
          </a:p>
        </p:txBody>
      </p:sp>
      <p:sp>
        <p:nvSpPr>
          <p:cNvPr id="3" name="">
            <a:extLst xmlns:a="http://schemas.openxmlformats.org/drawingml/2006/main">
              <a:ext uri="{FF2B5EF4-FFF2-40B4-BE49-F238E27FC236}">
                <a16:creationId xmlns:a16="http://schemas.microsoft.com/office/drawing/2014/main" id="{ADC3D2BA-D52C-4F0A-A0D2-749CF3BDF533}"/>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Contrast is a visible difference with a job to do.</a:t>
            </a:r>
          </a:p>
        </p:txBody>
      </p:sp>
      <p:sp>
        <p:nvSpPr>
          <p:cNvPr id="4" name="">
            <a:extLst xmlns:a="http://schemas.openxmlformats.org/drawingml/2006/main">
              <a:ext uri="{FF2B5EF4-FFF2-40B4-BE49-F238E27FC236}">
                <a16:creationId xmlns:a16="http://schemas.microsoft.com/office/drawing/2014/main" id="{E0DD890B-D462-48CB-8745-7C547D1D8F53}"/>
              </a:ext>
            </a:extLst>
          </p:cNvPr>
          <p:cNvSpPr>
            <a:spLocks xmlns:a="http://schemas.openxmlformats.org/drawingml/2006/main" noGrp="1"/>
          </p:cNvSpPr>
          <p:nvPr/>
        </p:nvSpPr>
        <p:spPr>
          <a:xfrm xmlns:a="http://schemas.openxmlformats.org/drawingml/2006/main">
            <a:off x="609600" y="2343150"/>
            <a:ext cx="3000375" cy="2286000"/>
          </a:xfrm>
          <a:prstGeom xmlns:a="http://schemas.openxmlformats.org/drawingml/2006/main" prst="rect">
            <a:avLst/>
          </a:prstGeom>
          <a:solidFill xmlns:a="http://schemas.openxmlformats.org/drawingml/2006/main">
            <a:srgbClr val="18384F"/>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9F360F6E-9185-4F7C-874A-A4A1C229D073}"/>
              </a:ext>
            </a:extLst>
          </p:cNvPr>
          <p:cNvSpPr>
            <a:spLocks xmlns:a="http://schemas.openxmlformats.org/drawingml/2006/main" noGrp="1"/>
          </p:cNvSpPr>
          <p:nvPr/>
        </p:nvSpPr>
        <p:spPr>
          <a:xfrm xmlns:a="http://schemas.openxmlformats.org/drawingml/2006/main">
            <a:off x="3752850" y="2343150"/>
            <a:ext cx="3000375" cy="2286000"/>
          </a:xfrm>
          <a:prstGeom xmlns:a="http://schemas.openxmlformats.org/drawingml/2006/main" prst="rect">
            <a:avLst/>
          </a:prstGeom>
          <a:solidFill xmlns:a="http://schemas.openxmlformats.org/drawingml/2006/main">
            <a:srgbClr val="8CBAB8"/>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C868FCE2-8D9C-4E7B-86D9-AEFFFEF724F6}"/>
              </a:ext>
            </a:extLst>
          </p:cNvPr>
          <p:cNvSpPr>
            <a:spLocks xmlns:a="http://schemas.openxmlformats.org/drawingml/2006/main" noGrp="1"/>
          </p:cNvSpPr>
          <p:nvPr/>
        </p:nvSpPr>
        <p:spPr>
          <a:xfrm xmlns:a="http://schemas.openxmlformats.org/drawingml/2006/main">
            <a:off x="800100" y="2743200"/>
            <a:ext cx="2667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6F0E6"/>
                </a:solidFill>
                <a:latin typeface="Helvetica Neue"/>
                <a:ea typeface="Helvetica Neue"/>
                <a:cs typeface="Helvetica Neue"/>
              </a:defRPr>
            </a:pPr>
            <a:r>
              <a:rPr sz="3675" b="1">
                <a:solidFill>
                  <a:srgbClr val="F6F0E6"/>
                </a:solidFill>
                <a:latin typeface="Helvetica Neue"/>
                <a:ea typeface="Helvetica Neue"/>
                <a:cs typeface="Helvetica Neue"/>
              </a:rPr>
              <a:t>ARTS</a:t>
            </a:r>
          </a:p>
          <a:p xmlns:a="http://schemas.openxmlformats.org/drawingml/2006/main">
            <a:pPr>
              <a:defRPr sz="3675" b="1">
                <a:solidFill>
                  <a:srgbClr val="F6F0E6"/>
                </a:solidFill>
                <a:latin typeface="Helvetica Neue"/>
                <a:ea typeface="Helvetica Neue"/>
                <a:cs typeface="Helvetica Neue"/>
              </a:defRPr>
            </a:pPr>
            <a:r>
              <a:rPr sz="3675" b="1">
                <a:solidFill>
                  <a:srgbClr val="F6F0E6"/>
                </a:solidFill>
                <a:latin typeface="Helvetica Neue"/>
                <a:ea typeface="Helvetica Neue"/>
                <a:cs typeface="Helvetica Neue"/>
              </a:rPr>
              <a:t>FAIR</a:t>
            </a:r>
          </a:p>
        </p:txBody>
      </p:sp>
      <p:sp>
        <p:nvSpPr>
          <p:cNvPr id="7" name="">
            <a:extLst xmlns:a="http://schemas.openxmlformats.org/drawingml/2006/main">
              <a:ext uri="{FF2B5EF4-FFF2-40B4-BE49-F238E27FC236}">
                <a16:creationId xmlns:a16="http://schemas.microsoft.com/office/drawing/2014/main" id="{89239C36-D94C-443F-AF32-3C772C249487}"/>
              </a:ext>
            </a:extLst>
          </p:cNvPr>
          <p:cNvSpPr>
            <a:spLocks xmlns:a="http://schemas.openxmlformats.org/drawingml/2006/main" noGrp="1"/>
          </p:cNvSpPr>
          <p:nvPr/>
        </p:nvSpPr>
        <p:spPr>
          <a:xfrm xmlns:a="http://schemas.openxmlformats.org/drawingml/2006/main">
            <a:off x="3943350" y="2743200"/>
            <a:ext cx="2667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6F0E6"/>
                </a:solidFill>
                <a:latin typeface="Helvetica Neue"/>
                <a:ea typeface="Helvetica Neue"/>
                <a:cs typeface="Helvetica Neue"/>
              </a:defRPr>
            </a:pPr>
            <a:r>
              <a:rPr sz="3675" b="1">
                <a:solidFill>
                  <a:srgbClr val="F6F0E6"/>
                </a:solidFill>
                <a:latin typeface="Helvetica Neue"/>
                <a:ea typeface="Helvetica Neue"/>
                <a:cs typeface="Helvetica Neue"/>
              </a:rPr>
              <a:t>ARTS</a:t>
            </a:r>
          </a:p>
          <a:p xmlns:a="http://schemas.openxmlformats.org/drawingml/2006/main">
            <a:pPr>
              <a:defRPr sz="3675" b="1">
                <a:solidFill>
                  <a:srgbClr val="F6F0E6"/>
                </a:solidFill>
                <a:latin typeface="Helvetica Neue"/>
                <a:ea typeface="Helvetica Neue"/>
                <a:cs typeface="Helvetica Neue"/>
              </a:defRPr>
            </a:pPr>
            <a:r>
              <a:rPr sz="3675" b="1">
                <a:solidFill>
                  <a:srgbClr val="F6F0E6"/>
                </a:solidFill>
                <a:latin typeface="Helvetica Neue"/>
                <a:ea typeface="Helvetica Neue"/>
                <a:cs typeface="Helvetica Neue"/>
              </a:rPr>
              <a:t>FAIR</a:t>
            </a:r>
          </a:p>
        </p:txBody>
      </p:sp>
      <p:sp>
        <p:nvSpPr>
          <p:cNvPr id="8" name="">
            <a:extLst xmlns:a="http://schemas.openxmlformats.org/drawingml/2006/main">
              <a:ext uri="{FF2B5EF4-FFF2-40B4-BE49-F238E27FC236}">
                <a16:creationId xmlns:a16="http://schemas.microsoft.com/office/drawing/2014/main" id="{DF2B5B35-07F7-4A11-8CC2-2CBA2A3DBABE}"/>
              </a:ext>
            </a:extLst>
          </p:cNvPr>
          <p:cNvSpPr>
            <a:spLocks xmlns:a="http://schemas.openxmlformats.org/drawingml/2006/main" noGrp="1"/>
          </p:cNvSpPr>
          <p:nvPr/>
        </p:nvSpPr>
        <p:spPr>
          <a:xfrm xmlns:a="http://schemas.openxmlformats.org/drawingml/2006/main">
            <a:off x="609600" y="4791075"/>
            <a:ext cx="3143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84F"/>
                </a:solidFill>
                <a:latin typeface="Helvetica Neue"/>
                <a:ea typeface="Helvetica Neue"/>
                <a:cs typeface="Helvetica Neue"/>
              </a:defRPr>
            </a:pPr>
            <a:r>
              <a:rPr sz="1650" b="0">
                <a:solidFill>
                  <a:srgbClr val="18384F"/>
                </a:solidFill>
                <a:latin typeface="Helvetica Neue"/>
                <a:ea typeface="Helvetica Neue"/>
                <a:cs typeface="Helvetica Neue"/>
              </a:rPr>
              <a:t>Stronger value contrast</a:t>
            </a:r>
          </a:p>
        </p:txBody>
      </p:sp>
      <p:sp>
        <p:nvSpPr>
          <p:cNvPr id="9" name="">
            <a:extLst xmlns:a="http://schemas.openxmlformats.org/drawingml/2006/main">
              <a:ext uri="{FF2B5EF4-FFF2-40B4-BE49-F238E27FC236}">
                <a16:creationId xmlns:a16="http://schemas.microsoft.com/office/drawing/2014/main" id="{623D222F-ED4B-473A-BA26-BA0D08F29632}"/>
              </a:ext>
            </a:extLst>
          </p:cNvPr>
          <p:cNvSpPr>
            <a:spLocks xmlns:a="http://schemas.openxmlformats.org/drawingml/2006/main" noGrp="1"/>
          </p:cNvSpPr>
          <p:nvPr/>
        </p:nvSpPr>
        <p:spPr>
          <a:xfrm xmlns:a="http://schemas.openxmlformats.org/drawingml/2006/main">
            <a:off x="3752850" y="4791075"/>
            <a:ext cx="3143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84F"/>
                </a:solidFill>
                <a:latin typeface="Helvetica Neue"/>
                <a:ea typeface="Helvetica Neue"/>
                <a:cs typeface="Helvetica Neue"/>
              </a:defRPr>
            </a:pPr>
            <a:r>
              <a:rPr sz="1650" b="0">
                <a:solidFill>
                  <a:srgbClr val="18384F"/>
                </a:solidFill>
                <a:latin typeface="Helvetica Neue"/>
                <a:ea typeface="Helvetica Neue"/>
                <a:cs typeface="Helvetica Neue"/>
              </a:rPr>
              <a:t>Weaker value contrast</a:t>
            </a:r>
          </a:p>
        </p:txBody>
      </p:sp>
      <p:sp>
        <p:nvSpPr>
          <p:cNvPr id="10" name="">
            <a:extLst xmlns:a="http://schemas.openxmlformats.org/drawingml/2006/main">
              <a:ext uri="{FF2B5EF4-FFF2-40B4-BE49-F238E27FC236}">
                <a16:creationId xmlns:a16="http://schemas.microsoft.com/office/drawing/2014/main" id="{02374F49-F7BC-41F4-AEA7-2DBB47AFAD17}"/>
              </a:ext>
            </a:extLst>
          </p:cNvPr>
          <p:cNvSpPr>
            <a:spLocks xmlns:a="http://schemas.openxmlformats.org/drawingml/2006/main" noGrp="1"/>
          </p:cNvSpPr>
          <p:nvPr/>
        </p:nvSpPr>
        <p:spPr>
          <a:xfrm xmlns:a="http://schemas.openxmlformats.org/drawingml/2006/main">
            <a:off x="7429500" y="2247900"/>
            <a:ext cx="4152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Light against dark.</a:t>
            </a:r>
          </a:p>
        </p:txBody>
      </p:sp>
      <p:sp>
        <p:nvSpPr>
          <p:cNvPr id="11" name="">
            <a:extLst xmlns:a="http://schemas.openxmlformats.org/drawingml/2006/main">
              <a:ext uri="{FF2B5EF4-FFF2-40B4-BE49-F238E27FC236}">
                <a16:creationId xmlns:a16="http://schemas.microsoft.com/office/drawing/2014/main" id="{DA7A33F8-3EE0-42AB-A815-6EF6E78E6D3E}"/>
              </a:ext>
            </a:extLst>
          </p:cNvPr>
          <p:cNvSpPr>
            <a:spLocks xmlns:a="http://schemas.openxmlformats.org/drawingml/2006/main" noGrp="1"/>
          </p:cNvSpPr>
          <p:nvPr/>
        </p:nvSpPr>
        <p:spPr>
          <a:xfrm xmlns:a="http://schemas.openxmlformats.org/drawingml/2006/main">
            <a:off x="7429500" y="2990850"/>
            <a:ext cx="4152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Large against small.</a:t>
            </a:r>
          </a:p>
        </p:txBody>
      </p:sp>
      <p:sp>
        <p:nvSpPr>
          <p:cNvPr id="12" name="">
            <a:extLst xmlns:a="http://schemas.openxmlformats.org/drawingml/2006/main">
              <a:ext uri="{FF2B5EF4-FFF2-40B4-BE49-F238E27FC236}">
                <a16:creationId xmlns:a16="http://schemas.microsoft.com/office/drawing/2014/main" id="{BCFA70BA-4157-429A-9A28-DC2FBE37F2F5}"/>
              </a:ext>
            </a:extLst>
          </p:cNvPr>
          <p:cNvSpPr>
            <a:spLocks xmlns:a="http://schemas.openxmlformats.org/drawingml/2006/main" noGrp="1"/>
          </p:cNvSpPr>
          <p:nvPr/>
        </p:nvSpPr>
        <p:spPr>
          <a:xfrm xmlns:a="http://schemas.openxmlformats.org/drawingml/2006/main">
            <a:off x="7429500" y="3733800"/>
            <a:ext cx="4152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Heavy type against lighter details.</a:t>
            </a:r>
          </a:p>
        </p:txBody>
      </p:sp>
      <p:sp>
        <p:nvSpPr>
          <p:cNvPr id="13" name="">
            <a:extLst xmlns:a="http://schemas.openxmlformats.org/drawingml/2006/main">
              <a:ext uri="{FF2B5EF4-FFF2-40B4-BE49-F238E27FC236}">
                <a16:creationId xmlns:a16="http://schemas.microsoft.com/office/drawing/2014/main" id="{7B6D5698-814C-441D-96BC-CBF2420726A0}"/>
              </a:ext>
            </a:extLst>
          </p:cNvPr>
          <p:cNvSpPr>
            <a:spLocks xmlns:a="http://schemas.openxmlformats.org/drawingml/2006/main" noGrp="1"/>
          </p:cNvSpPr>
          <p:nvPr/>
        </p:nvSpPr>
        <p:spPr>
          <a:xfrm xmlns:a="http://schemas.openxmlformats.org/drawingml/2006/main">
            <a:off x="7429500" y="4476750"/>
            <a:ext cx="4152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Texture against a quieter area.</a:t>
            </a:r>
          </a:p>
        </p:txBody>
      </p:sp>
      <p:sp>
        <p:nvSpPr>
          <p:cNvPr id="14" name="">
            <a:extLst xmlns:a="http://schemas.openxmlformats.org/drawingml/2006/main">
              <a:ext uri="{FF2B5EF4-FFF2-40B4-BE49-F238E27FC236}">
                <a16:creationId xmlns:a16="http://schemas.microsoft.com/office/drawing/2014/main" id="{6908583F-2629-4DF7-ABAC-D0CCDF167B3F}"/>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6111BA33-1EE8-4CDB-8DCE-D08704F64D58}"/>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Identify which title is easier to read and explain the specific difference.</a:t>
            </a:r>
          </a:p>
        </p:txBody>
      </p:sp>
      <p:sp>
        <p:nvSpPr>
          <p:cNvPr id="16" name="">
            <a:extLst xmlns:a="http://schemas.openxmlformats.org/drawingml/2006/main">
              <a:ext uri="{FF2B5EF4-FFF2-40B4-BE49-F238E27FC236}">
                <a16:creationId xmlns:a16="http://schemas.microsoft.com/office/drawing/2014/main" id="{052D3085-1347-4747-A74C-7DE8CE4F267A}"/>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06 / 24   ·   Learning Studio • original teaching model; not a real campaign</a:t>
            </a:r>
          </a:p>
        </p:txBody>
      </p:sp>
    </p:spTree>
    <p:extLst>
      <p:ext uri="{BB962C8B-B14F-4D97-AF65-F5344CB8AC3E}">
        <p14:creationId xmlns:p14="http://schemas.microsoft.com/office/powerpoint/2010/main" val="2095452530"/>
      </p:ext>
    </p:extLst>
  </p:cSld>
</p:sld>
</file>

<file path=ppt/slides/slide7.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2DFD83D-1361-4A3E-A34D-F6EAB7E35E34}"/>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C2F455F8-CA3D-4E56-8E3B-FBA5B958172F}"/>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Alignment and proximity</a:t>
            </a:r>
          </a:p>
        </p:txBody>
      </p:sp>
      <p:sp>
        <p:nvSpPr>
          <p:cNvPr id="3" name="">
            <a:extLst xmlns:a="http://schemas.openxmlformats.org/drawingml/2006/main">
              <a:ext uri="{FF2B5EF4-FFF2-40B4-BE49-F238E27FC236}">
                <a16:creationId xmlns:a16="http://schemas.microsoft.com/office/drawing/2014/main" id="{C47E1D4D-F4B0-4D38-B4EC-72B143162D1F}"/>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Use shared edges and deliberate gaps to organise information.</a:t>
            </a:r>
          </a:p>
        </p:txBody>
      </p:sp>
      <p:sp>
        <p:nvSpPr>
          <p:cNvPr id="4" name="">
            <a:extLst xmlns:a="http://schemas.openxmlformats.org/drawingml/2006/main">
              <a:ext uri="{FF2B5EF4-FFF2-40B4-BE49-F238E27FC236}">
                <a16:creationId xmlns:a16="http://schemas.microsoft.com/office/drawing/2014/main" id="{F82EC397-F496-45E4-B244-D2570354AD2E}"/>
              </a:ext>
            </a:extLst>
          </p:cNvPr>
          <p:cNvSpPr>
            <a:spLocks xmlns:a="http://schemas.openxmlformats.org/drawingml/2006/main" noGrp="1"/>
          </p:cNvSpPr>
          <p:nvPr/>
        </p:nvSpPr>
        <p:spPr>
          <a:xfrm xmlns:a="http://schemas.openxmlformats.org/drawingml/2006/main">
            <a:off x="609600" y="2266950"/>
            <a:ext cx="6096000" cy="27146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DFA3A4BF-281C-471A-B4FF-249596245560}"/>
              </a:ext>
            </a:extLst>
          </p:cNvPr>
          <p:cNvSpPr>
            <a:spLocks xmlns:a="http://schemas.openxmlformats.org/drawingml/2006/main" noGrp="1"/>
          </p:cNvSpPr>
          <p:nvPr/>
        </p:nvSpPr>
        <p:spPr>
          <a:xfrm xmlns:a="http://schemas.openxmlformats.org/drawingml/2006/main">
            <a:off x="838200" y="2457450"/>
            <a:ext cx="28575" cy="28575"/>
          </a:xfrm>
          <a:prstGeom xmlns:a="http://schemas.openxmlformats.org/drawingml/2006/main" prst="rect">
            <a:avLst/>
          </a:prstGeom>
          <a:solidFill xmlns:a="http://schemas.openxmlformats.org/drawingml/2006/main">
            <a:srgbClr val="F4B86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474D72DC-AC58-4938-A433-30A160FA7F40}"/>
              </a:ext>
            </a:extLst>
          </p:cNvPr>
          <p:cNvSpPr>
            <a:spLocks xmlns:a="http://schemas.openxmlformats.org/drawingml/2006/main" noGrp="1"/>
          </p:cNvSpPr>
          <p:nvPr/>
        </p:nvSpPr>
        <p:spPr>
          <a:xfrm xmlns:a="http://schemas.openxmlformats.org/drawingml/2006/main">
            <a:off x="942975" y="2457450"/>
            <a:ext cx="5429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8384F"/>
                </a:solidFill>
                <a:latin typeface="Helvetica Neue"/>
                <a:ea typeface="Helvetica Neue"/>
                <a:cs typeface="Helvetica Neue"/>
              </a:defRPr>
            </a:pPr>
            <a:r>
              <a:rPr sz="2400" b="1">
                <a:solidFill>
                  <a:srgbClr val="18384F"/>
                </a:solidFill>
                <a:latin typeface="Helvetica Neue"/>
                <a:ea typeface="Helvetica Neue"/>
                <a:cs typeface="Helvetica Neue"/>
              </a:rPr>
              <a:t>COMMUNITY ARTS SHOWCASE</a:t>
            </a:r>
          </a:p>
        </p:txBody>
      </p:sp>
      <p:sp>
        <p:nvSpPr>
          <p:cNvPr id="7" name="">
            <a:extLst xmlns:a="http://schemas.openxmlformats.org/drawingml/2006/main">
              <a:ext uri="{FF2B5EF4-FFF2-40B4-BE49-F238E27FC236}">
                <a16:creationId xmlns:a16="http://schemas.microsoft.com/office/drawing/2014/main" id="{C71C0572-A490-41AC-B2AB-36B5F52B31B3}"/>
              </a:ext>
            </a:extLst>
          </p:cNvPr>
          <p:cNvSpPr>
            <a:spLocks xmlns:a="http://schemas.openxmlformats.org/drawingml/2006/main" noGrp="1"/>
          </p:cNvSpPr>
          <p:nvPr/>
        </p:nvSpPr>
        <p:spPr>
          <a:xfrm xmlns:a="http://schemas.openxmlformats.org/drawingml/2006/main">
            <a:off x="942975" y="3124200"/>
            <a:ext cx="53340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8384F"/>
                </a:solidFill>
                <a:latin typeface="Helvetica Neue"/>
                <a:ea typeface="Helvetica Neue"/>
                <a:cs typeface="Helvetica Neue"/>
              </a:defRPr>
            </a:pPr>
            <a:r>
              <a:rPr sz="2100" b="0">
                <a:solidFill>
                  <a:srgbClr val="18384F"/>
                </a:solidFill>
                <a:latin typeface="Helvetica Neue"/>
                <a:ea typeface="Helvetica Neue"/>
                <a:cs typeface="Helvetica Neue"/>
              </a:rPr>
              <a:t>Friday · 7 pm</a:t>
            </a:r>
          </a:p>
          <a:p xmlns:a="http://schemas.openxmlformats.org/drawingml/2006/main">
            <a:pPr>
              <a:defRPr sz="2100" b="0">
                <a:solidFill>
                  <a:srgbClr val="18384F"/>
                </a:solidFill>
                <a:latin typeface="Helvetica Neue"/>
                <a:ea typeface="Helvetica Neue"/>
                <a:cs typeface="Helvetica Neue"/>
              </a:defRPr>
            </a:pPr>
            <a:r>
              <a:rPr sz="2100" b="0">
                <a:solidFill>
                  <a:srgbClr val="18384F"/>
                </a:solidFill>
                <a:latin typeface="Helvetica Neue"/>
                <a:ea typeface="Helvetica Neue"/>
                <a:cs typeface="Helvetica Neue"/>
              </a:rPr>
              <a:t>School hall</a:t>
            </a:r>
          </a:p>
        </p:txBody>
      </p:sp>
      <p:sp>
        <p:nvSpPr>
          <p:cNvPr id="8" name="">
            <a:extLst xmlns:a="http://schemas.openxmlformats.org/drawingml/2006/main">
              <a:ext uri="{FF2B5EF4-FFF2-40B4-BE49-F238E27FC236}">
                <a16:creationId xmlns:a16="http://schemas.microsoft.com/office/drawing/2014/main" id="{C9B2AE37-60B3-4BC9-B068-81852B18C31D}"/>
              </a:ext>
            </a:extLst>
          </p:cNvPr>
          <p:cNvSpPr>
            <a:spLocks xmlns:a="http://schemas.openxmlformats.org/drawingml/2006/main" noGrp="1"/>
          </p:cNvSpPr>
          <p:nvPr/>
        </p:nvSpPr>
        <p:spPr>
          <a:xfrm xmlns:a="http://schemas.openxmlformats.org/drawingml/2006/main">
            <a:off x="942975" y="4381500"/>
            <a:ext cx="5334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Tickets at the office</a:t>
            </a:r>
          </a:p>
        </p:txBody>
      </p:sp>
      <p:sp>
        <p:nvSpPr>
          <p:cNvPr id="9" name="">
            <a:extLst xmlns:a="http://schemas.openxmlformats.org/drawingml/2006/main">
              <a:ext uri="{FF2B5EF4-FFF2-40B4-BE49-F238E27FC236}">
                <a16:creationId xmlns:a16="http://schemas.microsoft.com/office/drawing/2014/main" id="{BE7062E8-F3CC-43B4-A65B-B9D6BB141FA3}"/>
              </a:ext>
            </a:extLst>
          </p:cNvPr>
          <p:cNvSpPr>
            <a:spLocks xmlns:a="http://schemas.openxmlformats.org/drawingml/2006/main" noGrp="1"/>
          </p:cNvSpPr>
          <p:nvPr/>
        </p:nvSpPr>
        <p:spPr>
          <a:xfrm xmlns:a="http://schemas.openxmlformats.org/drawingml/2006/main">
            <a:off x="609600" y="5029200"/>
            <a:ext cx="6191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8384F"/>
                </a:solidFill>
                <a:latin typeface="Helvetica Neue"/>
                <a:ea typeface="Helvetica Neue"/>
                <a:cs typeface="Helvetica Neue"/>
              </a:defRPr>
            </a:pPr>
            <a:r>
              <a:rPr sz="1800" b="0">
                <a:solidFill>
                  <a:srgbClr val="18384F"/>
                </a:solidFill>
                <a:latin typeface="Helvetica Neue"/>
                <a:ea typeface="Helvetica Neue"/>
                <a:cs typeface="Helvetica Neue"/>
              </a:rPr>
              <a:t>Shared edge; grouped event details</a:t>
            </a:r>
          </a:p>
        </p:txBody>
      </p:sp>
      <p:sp>
        <p:nvSpPr>
          <p:cNvPr id="10" name="">
            <a:extLst xmlns:a="http://schemas.openxmlformats.org/drawingml/2006/main">
              <a:ext uri="{FF2B5EF4-FFF2-40B4-BE49-F238E27FC236}">
                <a16:creationId xmlns:a16="http://schemas.microsoft.com/office/drawing/2014/main" id="{F802EEA2-3A5A-497A-B695-DCD7BD2E10F5}"/>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Alignment gives related items a visible structure.</a:t>
            </a:r>
          </a:p>
        </p:txBody>
      </p:sp>
      <p:sp>
        <p:nvSpPr>
          <p:cNvPr id="11" name="">
            <a:extLst xmlns:a="http://schemas.openxmlformats.org/drawingml/2006/main">
              <a:ext uri="{FF2B5EF4-FFF2-40B4-BE49-F238E27FC236}">
                <a16:creationId xmlns:a16="http://schemas.microsoft.com/office/drawing/2014/main" id="{C1CD3407-A564-4EDC-B97D-976EC52D0535}"/>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Proximity groups items through distance.</a:t>
            </a:r>
          </a:p>
        </p:txBody>
      </p:sp>
      <p:sp>
        <p:nvSpPr>
          <p:cNvPr id="12" name="">
            <a:extLst xmlns:a="http://schemas.openxmlformats.org/drawingml/2006/main">
              <a:ext uri="{FF2B5EF4-FFF2-40B4-BE49-F238E27FC236}">
                <a16:creationId xmlns:a16="http://schemas.microsoft.com/office/drawing/2014/main" id="{5E2E27DC-C5CA-478C-AAA6-F150ECC667C9}"/>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An unrelated item should not appear to belong to the group.</a:t>
            </a:r>
          </a:p>
        </p:txBody>
      </p:sp>
      <p:sp>
        <p:nvSpPr>
          <p:cNvPr id="13" name="">
            <a:extLst xmlns:a="http://schemas.openxmlformats.org/drawingml/2006/main">
              <a:ext uri="{FF2B5EF4-FFF2-40B4-BE49-F238E27FC236}">
                <a16:creationId xmlns:a16="http://schemas.microsoft.com/office/drawing/2014/main" id="{CCD63551-803E-47DD-8E49-FA1BED42A42F}"/>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49CDCCEC-0728-49B4-BD07-3403A3F61E14}"/>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Sketch a revised notice with one shared edge and two clear information groups.</a:t>
            </a:r>
          </a:p>
        </p:txBody>
      </p:sp>
      <p:sp>
        <p:nvSpPr>
          <p:cNvPr id="15" name="">
            <a:extLst xmlns:a="http://schemas.openxmlformats.org/drawingml/2006/main">
              <a:ext uri="{FF2B5EF4-FFF2-40B4-BE49-F238E27FC236}">
                <a16:creationId xmlns:a16="http://schemas.microsoft.com/office/drawing/2014/main" id="{36962DAC-AF9D-431D-8EFD-465C1F879DF4}"/>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07 / 24   ·   Learning Studio • original teaching model; not a real campaign</a:t>
            </a:r>
          </a:p>
        </p:txBody>
      </p:sp>
    </p:spTree>
    <p:extLst>
      <p:ext uri="{BB962C8B-B14F-4D97-AF65-F5344CB8AC3E}">
        <p14:creationId xmlns:p14="http://schemas.microsoft.com/office/powerpoint/2010/main" val="1040982116"/>
      </p:ext>
    </p:extLst>
  </p:cSld>
</p:sld>
</file>

<file path=ppt/slides/slide8.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6753DB2F-E7BD-48DD-AF30-86200A1D9544}"/>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124CA237-3850-498B-AB5F-FED49D6B7121}"/>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Repetition, rhythm, unity and variety</a:t>
            </a:r>
          </a:p>
        </p:txBody>
      </p:sp>
      <p:sp>
        <p:nvSpPr>
          <p:cNvPr id="3" name="">
            <a:extLst xmlns:a="http://schemas.openxmlformats.org/drawingml/2006/main">
              <a:ext uri="{FF2B5EF4-FFF2-40B4-BE49-F238E27FC236}">
                <a16:creationId xmlns:a16="http://schemas.microsoft.com/office/drawing/2014/main" id="{529C8182-52BD-4953-A17E-F66E232A8FCB}"/>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Repeat a useful feature; introduce difference where it carries meaning.</a:t>
            </a:r>
          </a:p>
        </p:txBody>
      </p:sp>
      <p:sp>
        <p:nvSpPr>
          <p:cNvPr id="4" name="">
            <a:extLst xmlns:a="http://schemas.openxmlformats.org/drawingml/2006/main">
              <a:ext uri="{FF2B5EF4-FFF2-40B4-BE49-F238E27FC236}">
                <a16:creationId xmlns:a16="http://schemas.microsoft.com/office/drawing/2014/main" id="{2B1B9253-E3FD-4EC8-AA4B-348832C6B4D4}"/>
              </a:ext>
            </a:extLst>
          </p:cNvPr>
          <p:cNvSpPr>
            <a:spLocks xmlns:a="http://schemas.openxmlformats.org/drawingml/2006/main" noGrp="1"/>
          </p:cNvSpPr>
          <p:nvPr/>
        </p:nvSpPr>
        <p:spPr>
          <a:xfrm xmlns:a="http://schemas.openxmlformats.org/drawingml/2006/main">
            <a:off x="609600" y="2952750"/>
            <a:ext cx="590550" cy="857250"/>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6250709-3DA1-456C-954A-63E75A04B1C6}"/>
              </a:ext>
            </a:extLst>
          </p:cNvPr>
          <p:cNvSpPr>
            <a:spLocks xmlns:a="http://schemas.openxmlformats.org/drawingml/2006/main" noGrp="1"/>
          </p:cNvSpPr>
          <p:nvPr/>
        </p:nvSpPr>
        <p:spPr>
          <a:xfrm xmlns:a="http://schemas.openxmlformats.org/drawingml/2006/main">
            <a:off x="1476375" y="2952750"/>
            <a:ext cx="590550" cy="857250"/>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890A32C3-8B3C-4E21-AE96-94F9BFE39F6D}"/>
              </a:ext>
            </a:extLst>
          </p:cNvPr>
          <p:cNvSpPr>
            <a:spLocks xmlns:a="http://schemas.openxmlformats.org/drawingml/2006/main" noGrp="1"/>
          </p:cNvSpPr>
          <p:nvPr/>
        </p:nvSpPr>
        <p:spPr>
          <a:xfrm xmlns:a="http://schemas.openxmlformats.org/drawingml/2006/main">
            <a:off x="2343150" y="2952750"/>
            <a:ext cx="590550" cy="857250"/>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CDC8A24F-16B8-4DF3-9BDE-7C26AE40A54E}"/>
              </a:ext>
            </a:extLst>
          </p:cNvPr>
          <p:cNvSpPr>
            <a:spLocks xmlns:a="http://schemas.openxmlformats.org/drawingml/2006/main" noGrp="1"/>
          </p:cNvSpPr>
          <p:nvPr/>
        </p:nvSpPr>
        <p:spPr>
          <a:xfrm xmlns:a="http://schemas.openxmlformats.org/drawingml/2006/main">
            <a:off x="3209925" y="2952750"/>
            <a:ext cx="590550" cy="857250"/>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09EC9DEB-3D4F-420B-9FD2-D446E17E1CDA}"/>
              </a:ext>
            </a:extLst>
          </p:cNvPr>
          <p:cNvSpPr>
            <a:spLocks xmlns:a="http://schemas.openxmlformats.org/drawingml/2006/main" noGrp="1"/>
          </p:cNvSpPr>
          <p:nvPr/>
        </p:nvSpPr>
        <p:spPr>
          <a:xfrm xmlns:a="http://schemas.openxmlformats.org/drawingml/2006/main">
            <a:off x="4076700" y="2952750"/>
            <a:ext cx="590550" cy="1428750"/>
          </a:xfrm>
          <a:prstGeom xmlns:a="http://schemas.openxmlformats.org/drawingml/2006/main" prst="rect">
            <a:avLst/>
          </a:prstGeom>
          <a:solidFill xmlns:a="http://schemas.openxmlformats.org/drawingml/2006/main">
            <a:srgbClr val="F4B860"/>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E3B97E1D-2B59-464B-980E-E3B6725BBB3E}"/>
              </a:ext>
            </a:extLst>
          </p:cNvPr>
          <p:cNvSpPr>
            <a:spLocks xmlns:a="http://schemas.openxmlformats.org/drawingml/2006/main" noGrp="1"/>
          </p:cNvSpPr>
          <p:nvPr/>
        </p:nvSpPr>
        <p:spPr>
          <a:xfrm xmlns:a="http://schemas.openxmlformats.org/drawingml/2006/main">
            <a:off x="4943475" y="2952750"/>
            <a:ext cx="590550" cy="857250"/>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F42F7D17-8BBB-48F4-962C-DCC1F0893DB5}"/>
              </a:ext>
            </a:extLst>
          </p:cNvPr>
          <p:cNvSpPr>
            <a:spLocks xmlns:a="http://schemas.openxmlformats.org/drawingml/2006/main" noGrp="1"/>
          </p:cNvSpPr>
          <p:nvPr/>
        </p:nvSpPr>
        <p:spPr>
          <a:xfrm xmlns:a="http://schemas.openxmlformats.org/drawingml/2006/main">
            <a:off x="5810250" y="2952750"/>
            <a:ext cx="590550" cy="857250"/>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49380660-6497-4481-B653-DBA71BCE011B}"/>
              </a:ext>
            </a:extLst>
          </p:cNvPr>
          <p:cNvSpPr>
            <a:spLocks xmlns:a="http://schemas.openxmlformats.org/drawingml/2006/main" noGrp="1"/>
          </p:cNvSpPr>
          <p:nvPr/>
        </p:nvSpPr>
        <p:spPr>
          <a:xfrm xmlns:a="http://schemas.openxmlformats.org/drawingml/2006/main">
            <a:off x="609600" y="4695825"/>
            <a:ext cx="6286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Repeated shape and spacing; one purposeful change</a:t>
            </a:r>
          </a:p>
        </p:txBody>
      </p:sp>
      <p:sp>
        <p:nvSpPr>
          <p:cNvPr id="12" name="">
            <a:extLst xmlns:a="http://schemas.openxmlformats.org/drawingml/2006/main">
              <a:ext uri="{FF2B5EF4-FFF2-40B4-BE49-F238E27FC236}">
                <a16:creationId xmlns:a16="http://schemas.microsoft.com/office/drawing/2014/main" id="{00AD1A9F-C50D-460C-9351-1078593EC372}"/>
              </a:ext>
            </a:extLst>
          </p:cNvPr>
          <p:cNvSpPr>
            <a:spLocks xmlns:a="http://schemas.openxmlformats.org/drawingml/2006/main" noGrp="1"/>
          </p:cNvSpPr>
          <p:nvPr/>
        </p:nvSpPr>
        <p:spPr>
          <a:xfrm xmlns:a="http://schemas.openxmlformats.org/drawingml/2006/main">
            <a:off x="7429500" y="2247900"/>
            <a:ext cx="4152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Repetition reconnects related information.</a:t>
            </a:r>
          </a:p>
        </p:txBody>
      </p:sp>
      <p:sp>
        <p:nvSpPr>
          <p:cNvPr id="13" name="">
            <a:extLst xmlns:a="http://schemas.openxmlformats.org/drawingml/2006/main">
              <a:ext uri="{FF2B5EF4-FFF2-40B4-BE49-F238E27FC236}">
                <a16:creationId xmlns:a16="http://schemas.microsoft.com/office/drawing/2014/main" id="{AAB4B11E-EA0A-42E4-B633-BEA0CAFB1F23}"/>
              </a:ext>
            </a:extLst>
          </p:cNvPr>
          <p:cNvSpPr>
            <a:spLocks xmlns:a="http://schemas.openxmlformats.org/drawingml/2006/main" noGrp="1"/>
          </p:cNvSpPr>
          <p:nvPr/>
        </p:nvSpPr>
        <p:spPr>
          <a:xfrm xmlns:a="http://schemas.openxmlformats.org/drawingml/2006/main">
            <a:off x="7429500" y="2990850"/>
            <a:ext cx="4152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Rhythm creates a visual sequence.</a:t>
            </a:r>
          </a:p>
        </p:txBody>
      </p:sp>
      <p:sp>
        <p:nvSpPr>
          <p:cNvPr id="14" name="">
            <a:extLst xmlns:a="http://schemas.openxmlformats.org/drawingml/2006/main">
              <a:ext uri="{FF2B5EF4-FFF2-40B4-BE49-F238E27FC236}">
                <a16:creationId xmlns:a16="http://schemas.microsoft.com/office/drawing/2014/main" id="{77CEE3D1-50C5-45B7-B5FC-031904163005}"/>
              </a:ext>
            </a:extLst>
          </p:cNvPr>
          <p:cNvSpPr>
            <a:spLocks xmlns:a="http://schemas.openxmlformats.org/drawingml/2006/main" noGrp="1"/>
          </p:cNvSpPr>
          <p:nvPr/>
        </p:nvSpPr>
        <p:spPr>
          <a:xfrm xmlns:a="http://schemas.openxmlformats.org/drawingml/2006/main">
            <a:off x="7429500" y="3733800"/>
            <a:ext cx="4152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Unity makes the choices feel coherent.</a:t>
            </a:r>
          </a:p>
        </p:txBody>
      </p:sp>
      <p:sp>
        <p:nvSpPr>
          <p:cNvPr id="15" name="">
            <a:extLst xmlns:a="http://schemas.openxmlformats.org/drawingml/2006/main">
              <a:ext uri="{FF2B5EF4-FFF2-40B4-BE49-F238E27FC236}">
                <a16:creationId xmlns:a16="http://schemas.microsoft.com/office/drawing/2014/main" id="{1095EF35-0295-4CD9-A34D-24351574FC41}"/>
              </a:ext>
            </a:extLst>
          </p:cNvPr>
          <p:cNvSpPr>
            <a:spLocks xmlns:a="http://schemas.openxmlformats.org/drawingml/2006/main" noGrp="1"/>
          </p:cNvSpPr>
          <p:nvPr/>
        </p:nvSpPr>
        <p:spPr>
          <a:xfrm xmlns:a="http://schemas.openxmlformats.org/drawingml/2006/main">
            <a:off x="7429500" y="4476750"/>
            <a:ext cx="4152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Variety can distinguish an important change.</a:t>
            </a:r>
          </a:p>
        </p:txBody>
      </p:sp>
      <p:sp>
        <p:nvSpPr>
          <p:cNvPr id="16" name="">
            <a:extLst xmlns:a="http://schemas.openxmlformats.org/drawingml/2006/main">
              <a:ext uri="{FF2B5EF4-FFF2-40B4-BE49-F238E27FC236}">
                <a16:creationId xmlns:a16="http://schemas.microsoft.com/office/drawing/2014/main" id="{EA2D1AB3-88F1-4248-B1C2-C4DBAE0D10CB}"/>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B3727071-6D15-4933-995F-DB5F65B2127B}"/>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Choose one feature to repeat in a poster and one feature that should differ. Explain both jobs.</a:t>
            </a:r>
          </a:p>
        </p:txBody>
      </p:sp>
      <p:sp>
        <p:nvSpPr>
          <p:cNvPr id="18" name="">
            <a:extLst xmlns:a="http://schemas.openxmlformats.org/drawingml/2006/main">
              <a:ext uri="{FF2B5EF4-FFF2-40B4-BE49-F238E27FC236}">
                <a16:creationId xmlns:a16="http://schemas.microsoft.com/office/drawing/2014/main" id="{62AFDFC0-DB4C-444E-A339-F015121655B6}"/>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08 / 24   ·   Getty • Elements and principles</a:t>
            </a:r>
          </a:p>
        </p:txBody>
      </p:sp>
    </p:spTree>
    <p:extLst>
      <p:ext uri="{BB962C8B-B14F-4D97-AF65-F5344CB8AC3E}">
        <p14:creationId xmlns:p14="http://schemas.microsoft.com/office/powerpoint/2010/main" val="57312386"/>
      </p:ext>
    </p:extLst>
  </p:cSld>
</p:sld>
</file>

<file path=ppt/slides/slide9.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E94221A-5D53-4D3F-BA69-91D0317B4EE0}"/>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C68373B2-3795-4A20-AE09-9327E0136DE4}"/>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Space and visual identity</a:t>
            </a:r>
          </a:p>
        </p:txBody>
      </p:sp>
      <p:sp>
        <p:nvSpPr>
          <p:cNvPr id="3" name="">
            <a:extLst xmlns:a="http://schemas.openxmlformats.org/drawingml/2006/main">
              <a:ext uri="{FF2B5EF4-FFF2-40B4-BE49-F238E27FC236}">
                <a16:creationId xmlns:a16="http://schemas.microsoft.com/office/drawing/2014/main" id="{A5B2E67D-99D2-4474-AB2C-E378218567E5}"/>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An image can suggest an idea through a carefully chosen form.</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7772fdeadfaa4015"/>
          <a:stretch xmlns:a="http://schemas.openxmlformats.org/drawingml/2006/main"/>
        </p:blipFill>
        <p:spPr>
          <a:xfrm xmlns:a="http://schemas.openxmlformats.org/drawingml/2006/main">
            <a:off x="609600" y="2625864"/>
            <a:ext cx="6381750" cy="2177772"/>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BCDA3DD-75D8-4D98-BD3A-CD7953F1FA07}"/>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Negative space helps define the letters and enclosing shapes.</a:t>
            </a:r>
          </a:p>
        </p:txBody>
      </p:sp>
      <p:sp>
        <p:nvSpPr>
          <p:cNvPr id="6" name="">
            <a:extLst xmlns:a="http://schemas.openxmlformats.org/drawingml/2006/main">
              <a:ext uri="{FF2B5EF4-FFF2-40B4-BE49-F238E27FC236}">
                <a16:creationId xmlns:a16="http://schemas.microsoft.com/office/drawing/2014/main" id="{62E3FA17-3CA3-4C19-960E-3DBB06F1841D}"/>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Scale and proportion affect recognition.</a:t>
            </a:r>
          </a:p>
        </p:txBody>
      </p:sp>
      <p:sp>
        <p:nvSpPr>
          <p:cNvPr id="7" name="">
            <a:extLst xmlns:a="http://schemas.openxmlformats.org/drawingml/2006/main">
              <a:ext uri="{FF2B5EF4-FFF2-40B4-BE49-F238E27FC236}">
                <a16:creationId xmlns:a16="http://schemas.microsoft.com/office/drawing/2014/main" id="{2040FB95-C738-4683-B4B0-64017DD8C8F9}"/>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A logo and a full poster have different information jobs.</a:t>
            </a:r>
          </a:p>
        </p:txBody>
      </p:sp>
      <p:sp>
        <p:nvSpPr>
          <p:cNvPr id="8" name="">
            <a:extLst xmlns:a="http://schemas.openxmlformats.org/drawingml/2006/main">
              <a:ext uri="{FF2B5EF4-FFF2-40B4-BE49-F238E27FC236}">
                <a16:creationId xmlns:a16="http://schemas.microsoft.com/office/drawing/2014/main" id="{548F9396-2092-4434-A205-8D1EC911CFDD}"/>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9FB0A755-77DD-41D5-9428-C1F5B8458C59}"/>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Identify two shapes and one useful gap; explain their roles without copying the brand mark.</a:t>
            </a:r>
          </a:p>
        </p:txBody>
      </p:sp>
      <p:sp>
        <p:nvSpPr>
          <p:cNvPr id="10" name="">
            <a:extLst xmlns:a="http://schemas.openxmlformats.org/drawingml/2006/main">
              <a:ext uri="{FF2B5EF4-FFF2-40B4-BE49-F238E27FC236}">
                <a16:creationId xmlns:a16="http://schemas.microsoft.com/office/drawing/2014/main" id="{3D97CD46-F5A0-4029-B4B5-241B8B04865B}"/>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09 / 24   ·   IKEA Museum • catalogue 1951 / logo 1984 • © rights holders</a:t>
            </a:r>
          </a:p>
        </p:txBody>
      </p:sp>
    </p:spTree>
    <p:extLst>
      <p:ext uri="{BB962C8B-B14F-4D97-AF65-F5344CB8AC3E}">
        <p14:creationId xmlns:p14="http://schemas.microsoft.com/office/powerpoint/2010/main" val="1184125943"/>
      </p:ext>
    </p:extLst>
  </p:cSld>
</p:sld>
</file>

<file path=ppt/slides/slide10.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13942A2-23C2-44B1-B0D4-EBD7C7EC0D76}"/>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CHECK</a:t>
            </a:r>
          </a:p>
        </p:txBody>
      </p:sp>
      <p:sp>
        <p:nvSpPr>
          <p:cNvPr id="2" name="">
            <a:extLst xmlns:a="http://schemas.openxmlformats.org/drawingml/2006/main">
              <a:ext uri="{FF2B5EF4-FFF2-40B4-BE49-F238E27FC236}">
                <a16:creationId xmlns:a16="http://schemas.microsoft.com/office/drawing/2014/main" id="{73979782-3B74-45E6-AF8B-E9FAFE5FA02E}"/>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Design principles in a real campaign</a:t>
            </a:r>
          </a:p>
        </p:txBody>
      </p:sp>
      <p:sp>
        <p:nvSpPr>
          <p:cNvPr id="3" name="">
            <a:extLst xmlns:a="http://schemas.openxmlformats.org/drawingml/2006/main">
              <a:ext uri="{FF2B5EF4-FFF2-40B4-BE49-F238E27FC236}">
                <a16:creationId xmlns:a16="http://schemas.microsoft.com/office/drawing/2014/main" id="{359157F8-3251-4745-A2AB-F384E21AF63C}"/>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Recognition can make a small fragment communicate a larger identity.</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8f28c4ffb98c47df"/>
          <a:stretch xmlns:a="http://schemas.openxmlformats.org/drawingml/2006/main"/>
        </p:blipFill>
        <p:spPr>
          <a:xfrm xmlns:a="http://schemas.openxmlformats.org/drawingml/2006/main">
            <a:off x="1579969" y="2143125"/>
            <a:ext cx="4441013" cy="31432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3F9B875-E234-40C1-9858-D76F2029D2D4}"/>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The arches become directional cues.</a:t>
            </a:r>
          </a:p>
        </p:txBody>
      </p:sp>
      <p:sp>
        <p:nvSpPr>
          <p:cNvPr id="6" name="">
            <a:extLst xmlns:a="http://schemas.openxmlformats.org/drawingml/2006/main">
              <a:ext uri="{FF2B5EF4-FFF2-40B4-BE49-F238E27FC236}">
                <a16:creationId xmlns:a16="http://schemas.microsoft.com/office/drawing/2014/main" id="{358A21DC-3F55-4719-BC24-2A1206B7C752}"/>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Strong contrast supports the cropped symbol.</a:t>
            </a:r>
          </a:p>
        </p:txBody>
      </p:sp>
      <p:sp>
        <p:nvSpPr>
          <p:cNvPr id="7" name="">
            <a:extLst xmlns:a="http://schemas.openxmlformats.org/drawingml/2006/main">
              <a:ext uri="{FF2B5EF4-FFF2-40B4-BE49-F238E27FC236}">
                <a16:creationId xmlns:a16="http://schemas.microsoft.com/office/drawing/2014/main" id="{483B4233-D3EA-4752-BBBE-BD79F5316E5D}"/>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The treatment depends on prior brand recognition.</a:t>
            </a:r>
          </a:p>
        </p:txBody>
      </p:sp>
      <p:sp>
        <p:nvSpPr>
          <p:cNvPr id="8" name="">
            <a:extLst xmlns:a="http://schemas.openxmlformats.org/drawingml/2006/main">
              <a:ext uri="{FF2B5EF4-FFF2-40B4-BE49-F238E27FC236}">
                <a16:creationId xmlns:a16="http://schemas.microsoft.com/office/drawing/2014/main" id="{2E572DD9-BF8B-42D4-B3D3-1B8F42681FE7}"/>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97496877-2250-43F9-8560-BB422F42838D}"/>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Individual check: identify two principles and one audience limitation.</a:t>
            </a:r>
          </a:p>
        </p:txBody>
      </p:sp>
      <p:sp>
        <p:nvSpPr>
          <p:cNvPr id="10" name="">
            <a:extLst xmlns:a="http://schemas.openxmlformats.org/drawingml/2006/main">
              <a:ext uri="{FF2B5EF4-FFF2-40B4-BE49-F238E27FC236}">
                <a16:creationId xmlns:a16="http://schemas.microsoft.com/office/drawing/2014/main" id="{B27635AE-F2F1-40E1-8690-8D6092E01AE1}"/>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10 / 24   ·   Cossette • Follow the Arches, 2018 • © rights holders</a:t>
            </a:r>
          </a:p>
        </p:txBody>
      </p:sp>
    </p:spTree>
    <p:extLst>
      <p:ext uri="{BB962C8B-B14F-4D97-AF65-F5344CB8AC3E}">
        <p14:creationId xmlns:p14="http://schemas.microsoft.com/office/powerpoint/2010/main" val="1448543270"/>
      </p:ext>
    </p:extLst>
  </p:cSld>
</p:sld>
</file>

<file path=ppt/slides/slide11.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AFE5927D-F441-4400-B9A5-C317481865D1}"/>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0ADF99DA-44BC-4A6E-8463-4461F0710E41}"/>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Colour models</a:t>
            </a:r>
          </a:p>
        </p:txBody>
      </p:sp>
      <p:sp>
        <p:nvSpPr>
          <p:cNvPr id="3" name="">
            <a:extLst xmlns:a="http://schemas.openxmlformats.org/drawingml/2006/main">
              <a:ext uri="{FF2B5EF4-FFF2-40B4-BE49-F238E27FC236}">
                <a16:creationId xmlns:a16="http://schemas.microsoft.com/office/drawing/2014/main" id="{9A088D6E-50C3-40FB-AA55-D6192F2B8555}"/>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Name the model before naming the relationship.</a:t>
            </a:r>
          </a:p>
        </p:txBody>
      </p:sp>
      <p:sp>
        <p:nvSpPr>
          <p:cNvPr id="4" name="">
            <a:extLst xmlns:a="http://schemas.openxmlformats.org/drawingml/2006/main">
              <a:ext uri="{FF2B5EF4-FFF2-40B4-BE49-F238E27FC236}">
                <a16:creationId xmlns:a16="http://schemas.microsoft.com/office/drawing/2014/main" id="{2D38759B-EBAD-4C7D-A6A5-EBFD3B7AAC44}"/>
              </a:ext>
            </a:extLst>
          </p:cNvPr>
          <p:cNvSpPr>
            <a:spLocks xmlns:a="http://schemas.openxmlformats.org/drawingml/2006/main" noGrp="1"/>
          </p:cNvSpPr>
          <p:nvPr/>
        </p:nvSpPr>
        <p:spPr>
          <a:xfrm xmlns:a="http://schemas.openxmlformats.org/drawingml/2006/main">
            <a:off x="609600" y="22669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RYB</a:t>
            </a:r>
          </a:p>
        </p:txBody>
      </p:sp>
      <p:sp>
        <p:nvSpPr>
          <p:cNvPr id="5" name="">
            <a:extLst xmlns:a="http://schemas.openxmlformats.org/drawingml/2006/main">
              <a:ext uri="{FF2B5EF4-FFF2-40B4-BE49-F238E27FC236}">
                <a16:creationId xmlns:a16="http://schemas.microsoft.com/office/drawing/2014/main" id="{BBA441ED-DEFA-4C9D-95BC-D14EB902A30F}"/>
              </a:ext>
            </a:extLst>
          </p:cNvPr>
          <p:cNvSpPr>
            <a:spLocks xmlns:a="http://schemas.openxmlformats.org/drawingml/2006/main" noGrp="1"/>
          </p:cNvSpPr>
          <p:nvPr/>
        </p:nvSpPr>
        <p:spPr>
          <a:xfrm xmlns:a="http://schemas.openxmlformats.org/drawingml/2006/main">
            <a:off x="2419350" y="22669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Traditional artist’s model</a:t>
            </a:r>
          </a:p>
        </p:txBody>
      </p:sp>
      <p:sp>
        <p:nvSpPr>
          <p:cNvPr id="6" name="">
            <a:extLst xmlns:a="http://schemas.openxmlformats.org/drawingml/2006/main">
              <a:ext uri="{FF2B5EF4-FFF2-40B4-BE49-F238E27FC236}">
                <a16:creationId xmlns:a16="http://schemas.microsoft.com/office/drawing/2014/main" id="{08B327D1-0398-417E-AB35-3642DB245C40}"/>
              </a:ext>
            </a:extLst>
          </p:cNvPr>
          <p:cNvSpPr>
            <a:spLocks xmlns:a="http://schemas.openxmlformats.org/drawingml/2006/main" noGrp="1"/>
          </p:cNvSpPr>
          <p:nvPr/>
        </p:nvSpPr>
        <p:spPr>
          <a:xfrm xmlns:a="http://schemas.openxmlformats.org/drawingml/2006/main">
            <a:off x="609600" y="29146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0D757AFD-B706-460B-9564-306BABB1CE8E}"/>
              </a:ext>
            </a:extLst>
          </p:cNvPr>
          <p:cNvSpPr>
            <a:spLocks xmlns:a="http://schemas.openxmlformats.org/drawingml/2006/main" noGrp="1"/>
          </p:cNvSpPr>
          <p:nvPr/>
        </p:nvSpPr>
        <p:spPr>
          <a:xfrm xmlns:a="http://schemas.openxmlformats.org/drawingml/2006/main">
            <a:off x="609600" y="31432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RGB</a:t>
            </a:r>
          </a:p>
        </p:txBody>
      </p:sp>
      <p:sp>
        <p:nvSpPr>
          <p:cNvPr id="8" name="">
            <a:extLst xmlns:a="http://schemas.openxmlformats.org/drawingml/2006/main">
              <a:ext uri="{FF2B5EF4-FFF2-40B4-BE49-F238E27FC236}">
                <a16:creationId xmlns:a16="http://schemas.microsoft.com/office/drawing/2014/main" id="{B05510C4-302F-48F4-BC35-09334196E864}"/>
              </a:ext>
            </a:extLst>
          </p:cNvPr>
          <p:cNvSpPr>
            <a:spLocks xmlns:a="http://schemas.openxmlformats.org/drawingml/2006/main" noGrp="1"/>
          </p:cNvSpPr>
          <p:nvPr/>
        </p:nvSpPr>
        <p:spPr>
          <a:xfrm xmlns:a="http://schemas.openxmlformats.org/drawingml/2006/main">
            <a:off x="2419350" y="31432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Emitted light; digital storage</a:t>
            </a:r>
          </a:p>
        </p:txBody>
      </p:sp>
      <p:sp>
        <p:nvSpPr>
          <p:cNvPr id="9" name="">
            <a:extLst xmlns:a="http://schemas.openxmlformats.org/drawingml/2006/main">
              <a:ext uri="{FF2B5EF4-FFF2-40B4-BE49-F238E27FC236}">
                <a16:creationId xmlns:a16="http://schemas.microsoft.com/office/drawing/2014/main" id="{2A50C62E-AB73-4E31-930C-4E1B40CB8100}"/>
              </a:ext>
            </a:extLst>
          </p:cNvPr>
          <p:cNvSpPr>
            <a:spLocks xmlns:a="http://schemas.openxmlformats.org/drawingml/2006/main" noGrp="1"/>
          </p:cNvSpPr>
          <p:nvPr/>
        </p:nvSpPr>
        <p:spPr>
          <a:xfrm xmlns:a="http://schemas.openxmlformats.org/drawingml/2006/main">
            <a:off x="609600" y="37909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2DC84B47-FBD5-4902-A7C5-728C6F7CD734}"/>
              </a:ext>
            </a:extLst>
          </p:cNvPr>
          <p:cNvSpPr>
            <a:spLocks xmlns:a="http://schemas.openxmlformats.org/drawingml/2006/main" noGrp="1"/>
          </p:cNvSpPr>
          <p:nvPr/>
        </p:nvSpPr>
        <p:spPr>
          <a:xfrm xmlns:a="http://schemas.openxmlformats.org/drawingml/2006/main">
            <a:off x="609600" y="40195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CMYK</a:t>
            </a:r>
          </a:p>
        </p:txBody>
      </p:sp>
      <p:sp>
        <p:nvSpPr>
          <p:cNvPr id="11" name="">
            <a:extLst xmlns:a="http://schemas.openxmlformats.org/drawingml/2006/main">
              <a:ext uri="{FF2B5EF4-FFF2-40B4-BE49-F238E27FC236}">
                <a16:creationId xmlns:a16="http://schemas.microsoft.com/office/drawing/2014/main" id="{2371B820-72AD-49E2-AA06-DA94A33FDC11}"/>
              </a:ext>
            </a:extLst>
          </p:cNvPr>
          <p:cNvSpPr>
            <a:spLocks xmlns:a="http://schemas.openxmlformats.org/drawingml/2006/main" noGrp="1"/>
          </p:cNvSpPr>
          <p:nvPr/>
        </p:nvSpPr>
        <p:spPr>
          <a:xfrm xmlns:a="http://schemas.openxmlformats.org/drawingml/2006/main">
            <a:off x="2419350" y="40195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Process inks; output workflow</a:t>
            </a:r>
          </a:p>
        </p:txBody>
      </p:sp>
      <p:sp>
        <p:nvSpPr>
          <p:cNvPr id="12" name="">
            <a:extLst xmlns:a="http://schemas.openxmlformats.org/drawingml/2006/main">
              <a:ext uri="{FF2B5EF4-FFF2-40B4-BE49-F238E27FC236}">
                <a16:creationId xmlns:a16="http://schemas.microsoft.com/office/drawing/2014/main" id="{9D886FE9-0F1E-44BB-BE31-5292412E3201}"/>
              </a:ext>
            </a:extLst>
          </p:cNvPr>
          <p:cNvSpPr>
            <a:spLocks xmlns:a="http://schemas.openxmlformats.org/drawingml/2006/main" noGrp="1"/>
          </p:cNvSpPr>
          <p:nvPr/>
        </p:nvSpPr>
        <p:spPr>
          <a:xfrm xmlns:a="http://schemas.openxmlformats.org/drawingml/2006/main">
            <a:off x="609600" y="46672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EF7A37E7-E02B-49A0-94B3-0A151EF04C34}"/>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RYB: a traditional artist’s hue-wheel model.</a:t>
            </a:r>
          </a:p>
        </p:txBody>
      </p:sp>
      <p:sp>
        <p:nvSpPr>
          <p:cNvPr id="14" name="">
            <a:extLst xmlns:a="http://schemas.openxmlformats.org/drawingml/2006/main">
              <a:ext uri="{FF2B5EF4-FFF2-40B4-BE49-F238E27FC236}">
                <a16:creationId xmlns:a16="http://schemas.microsoft.com/office/drawing/2014/main" id="{B92ECC9A-9DCC-4E1B-B986-66F943FABE4C}"/>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RGB: light used by screens and digital image files.</a:t>
            </a:r>
          </a:p>
        </p:txBody>
      </p:sp>
      <p:sp>
        <p:nvSpPr>
          <p:cNvPr id="15" name="">
            <a:extLst xmlns:a="http://schemas.openxmlformats.org/drawingml/2006/main">
              <a:ext uri="{FF2B5EF4-FFF2-40B4-BE49-F238E27FC236}">
                <a16:creationId xmlns:a16="http://schemas.microsoft.com/office/drawing/2014/main" id="{D8636090-0742-4A72-871D-1C74DD7D2360}"/>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CMYK: process inks; output depends on the production workflow.</a:t>
            </a:r>
          </a:p>
        </p:txBody>
      </p:sp>
      <p:sp>
        <p:nvSpPr>
          <p:cNvPr id="16" name="">
            <a:extLst xmlns:a="http://schemas.openxmlformats.org/drawingml/2006/main">
              <a:ext uri="{FF2B5EF4-FFF2-40B4-BE49-F238E27FC236}">
                <a16:creationId xmlns:a16="http://schemas.microsoft.com/office/drawing/2014/main" id="{2C8D106E-2F30-43F5-A47C-DBF5775FADAF}"/>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3FF1A453-794C-457C-A31C-2E56023A5E73}"/>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Which model does our artist’s wheel use, and which mode is the screen image stored in?</a:t>
            </a:r>
          </a:p>
        </p:txBody>
      </p:sp>
      <p:sp>
        <p:nvSpPr>
          <p:cNvPr id="18" name="">
            <a:extLst xmlns:a="http://schemas.openxmlformats.org/drawingml/2006/main">
              <a:ext uri="{FF2B5EF4-FFF2-40B4-BE49-F238E27FC236}">
                <a16:creationId xmlns:a16="http://schemas.microsoft.com/office/drawing/2014/main" id="{AE3C12D7-592B-4F4F-8116-C1D702CAC40A}"/>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11 / 24   ·   Adobe • Colour-wheel models</a:t>
            </a:r>
          </a:p>
        </p:txBody>
      </p:sp>
    </p:spTree>
    <p:extLst>
      <p:ext uri="{BB962C8B-B14F-4D97-AF65-F5344CB8AC3E}">
        <p14:creationId xmlns:p14="http://schemas.microsoft.com/office/powerpoint/2010/main" val="518245916"/>
      </p:ext>
    </p:extLst>
  </p:cSld>
</p:sld>
</file>

<file path=ppt/slides/slide12.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D4F5A718-CD8B-4B2F-ABBF-CF107760D69C}"/>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REMEMBER</a:t>
            </a:r>
          </a:p>
        </p:txBody>
      </p:sp>
      <p:sp>
        <p:nvSpPr>
          <p:cNvPr id="2" name="">
            <a:extLst xmlns:a="http://schemas.openxmlformats.org/drawingml/2006/main">
              <a:ext uri="{FF2B5EF4-FFF2-40B4-BE49-F238E27FC236}">
                <a16:creationId xmlns:a16="http://schemas.microsoft.com/office/drawing/2014/main" id="{A38F352A-0F64-4D84-A738-4AC2CE6AF7E4}"/>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The RYB colour wheel</a:t>
            </a:r>
          </a:p>
        </p:txBody>
      </p:sp>
      <p:sp>
        <p:nvSpPr>
          <p:cNvPr id="3" name="">
            <a:extLst xmlns:a="http://schemas.openxmlformats.org/drawingml/2006/main">
              <a:ext uri="{FF2B5EF4-FFF2-40B4-BE49-F238E27FC236}">
                <a16:creationId xmlns:a16="http://schemas.microsoft.com/office/drawing/2014/main" id="{6DDE38A6-872D-4054-B64E-A8764DA20C66}"/>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A schematic hue map for comparing relationships.</a:t>
            </a:r>
          </a:p>
        </p:txBody>
      </p:sp>
      <p:graphicFrame>
        <p:nvGraphicFramePr>
          <p:cNvPr id="21" name="Chart"/>
          <p:cNvGraphicFramePr/>
          <p:nvPr/>
        </p:nvGraphicFramePr>
        <p:xfrm>
          <a:off xmlns:a="http://schemas.openxmlformats.org/drawingml/2006/main" x="723900" y="2152650"/>
          <a:ext xmlns:a="http://schemas.openxmlformats.org/drawingml/2006/main" cx="3762375" cy="3190875"/>
        </p:xfrm>
        <a:graphic xmlns:a="http://schemas.openxmlformats.org/drawingml/2006/main">
          <a:graphicData uri="http://schemas.openxmlformats.org/drawingml/2006/chart">
            <c:chart xmlns:r="http://schemas.openxmlformats.org/officeDocument/2006/relationships" xmlns:c="http://schemas.openxmlformats.org/drawingml/2006/chart" r:id="R299ab4663513413a"/>
          </a:graphicData>
        </a:graphic>
      </p:graphicFrame>
      <p:sp>
        <p:nvSpPr>
          <p:cNvPr id="5" name="">
            <a:extLst xmlns:a="http://schemas.openxmlformats.org/drawingml/2006/main">
              <a:ext uri="{FF2B5EF4-FFF2-40B4-BE49-F238E27FC236}">
                <a16:creationId xmlns:a16="http://schemas.microsoft.com/office/drawing/2014/main" id="{B78DF9F4-4FE4-46B9-A77F-418FD9A09957}"/>
              </a:ext>
            </a:extLst>
          </p:cNvPr>
          <p:cNvSpPr>
            <a:spLocks xmlns:a="http://schemas.openxmlformats.org/drawingml/2006/main" noGrp="1"/>
          </p:cNvSpPr>
          <p:nvPr/>
        </p:nvSpPr>
        <p:spPr>
          <a:xfrm xmlns:a="http://schemas.openxmlformats.org/drawingml/2006/main">
            <a:off x="4619625" y="2266950"/>
            <a:ext cx="2095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8384F"/>
                </a:solidFill>
                <a:latin typeface="Helvetica Neue"/>
                <a:ea typeface="Helvetica Neue"/>
                <a:cs typeface="Helvetica Neue"/>
              </a:defRPr>
            </a:pPr>
            <a:r>
              <a:rPr sz="1800" b="0">
                <a:solidFill>
                  <a:srgbClr val="18384F"/>
                </a:solidFill>
                <a:latin typeface="Helvetica Neue"/>
                <a:ea typeface="Helvetica Neue"/>
                <a:cs typeface="Helvetica Neue"/>
              </a:rPr>
              <a:t>R red</a:t>
            </a:r>
          </a:p>
        </p:txBody>
      </p:sp>
      <p:sp>
        <p:nvSpPr>
          <p:cNvPr id="6" name="">
            <a:extLst xmlns:a="http://schemas.openxmlformats.org/drawingml/2006/main">
              <a:ext uri="{FF2B5EF4-FFF2-40B4-BE49-F238E27FC236}">
                <a16:creationId xmlns:a16="http://schemas.microsoft.com/office/drawing/2014/main" id="{399962BB-1185-445A-BEBE-87D04A626083}"/>
              </a:ext>
            </a:extLst>
          </p:cNvPr>
          <p:cNvSpPr>
            <a:spLocks xmlns:a="http://schemas.openxmlformats.org/drawingml/2006/main" noGrp="1"/>
          </p:cNvSpPr>
          <p:nvPr/>
        </p:nvSpPr>
        <p:spPr>
          <a:xfrm xmlns:a="http://schemas.openxmlformats.org/drawingml/2006/main">
            <a:off x="4619625" y="2705100"/>
            <a:ext cx="2095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8384F"/>
                </a:solidFill>
                <a:latin typeface="Helvetica Neue"/>
                <a:ea typeface="Helvetica Neue"/>
                <a:cs typeface="Helvetica Neue"/>
              </a:defRPr>
            </a:pPr>
            <a:r>
              <a:rPr sz="1800" b="0">
                <a:solidFill>
                  <a:srgbClr val="18384F"/>
                </a:solidFill>
                <a:latin typeface="Helvetica Neue"/>
                <a:ea typeface="Helvetica Neue"/>
                <a:cs typeface="Helvetica Neue"/>
              </a:rPr>
              <a:t>O orange</a:t>
            </a:r>
          </a:p>
        </p:txBody>
      </p:sp>
      <p:sp>
        <p:nvSpPr>
          <p:cNvPr id="7" name="">
            <a:extLst xmlns:a="http://schemas.openxmlformats.org/drawingml/2006/main">
              <a:ext uri="{FF2B5EF4-FFF2-40B4-BE49-F238E27FC236}">
                <a16:creationId xmlns:a16="http://schemas.microsoft.com/office/drawing/2014/main" id="{F64653B9-08CC-4581-B6C0-D483BF0F0FBF}"/>
              </a:ext>
            </a:extLst>
          </p:cNvPr>
          <p:cNvSpPr>
            <a:spLocks xmlns:a="http://schemas.openxmlformats.org/drawingml/2006/main" noGrp="1"/>
          </p:cNvSpPr>
          <p:nvPr/>
        </p:nvSpPr>
        <p:spPr>
          <a:xfrm xmlns:a="http://schemas.openxmlformats.org/drawingml/2006/main">
            <a:off x="4619625" y="3143250"/>
            <a:ext cx="2095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8384F"/>
                </a:solidFill>
                <a:latin typeface="Helvetica Neue"/>
                <a:ea typeface="Helvetica Neue"/>
                <a:cs typeface="Helvetica Neue"/>
              </a:defRPr>
            </a:pPr>
            <a:r>
              <a:rPr sz="1800" b="0">
                <a:solidFill>
                  <a:srgbClr val="18384F"/>
                </a:solidFill>
                <a:latin typeface="Helvetica Neue"/>
                <a:ea typeface="Helvetica Neue"/>
                <a:cs typeface="Helvetica Neue"/>
              </a:rPr>
              <a:t>Y yellow</a:t>
            </a:r>
          </a:p>
        </p:txBody>
      </p:sp>
      <p:sp>
        <p:nvSpPr>
          <p:cNvPr id="8" name="">
            <a:extLst xmlns:a="http://schemas.openxmlformats.org/drawingml/2006/main">
              <a:ext uri="{FF2B5EF4-FFF2-40B4-BE49-F238E27FC236}">
                <a16:creationId xmlns:a16="http://schemas.microsoft.com/office/drawing/2014/main" id="{F3F8B08C-83C7-465D-AE34-E2B573AF5FA3}"/>
              </a:ext>
            </a:extLst>
          </p:cNvPr>
          <p:cNvSpPr>
            <a:spLocks xmlns:a="http://schemas.openxmlformats.org/drawingml/2006/main" noGrp="1"/>
          </p:cNvSpPr>
          <p:nvPr/>
        </p:nvSpPr>
        <p:spPr>
          <a:xfrm xmlns:a="http://schemas.openxmlformats.org/drawingml/2006/main">
            <a:off x="4619625" y="3581400"/>
            <a:ext cx="2095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8384F"/>
                </a:solidFill>
                <a:latin typeface="Helvetica Neue"/>
                <a:ea typeface="Helvetica Neue"/>
                <a:cs typeface="Helvetica Neue"/>
              </a:defRPr>
            </a:pPr>
            <a:r>
              <a:rPr sz="1800" b="0">
                <a:solidFill>
                  <a:srgbClr val="18384F"/>
                </a:solidFill>
                <a:latin typeface="Helvetica Neue"/>
                <a:ea typeface="Helvetica Neue"/>
                <a:cs typeface="Helvetica Neue"/>
              </a:rPr>
              <a:t>G green</a:t>
            </a:r>
          </a:p>
        </p:txBody>
      </p:sp>
      <p:sp>
        <p:nvSpPr>
          <p:cNvPr id="9" name="">
            <a:extLst xmlns:a="http://schemas.openxmlformats.org/drawingml/2006/main">
              <a:ext uri="{FF2B5EF4-FFF2-40B4-BE49-F238E27FC236}">
                <a16:creationId xmlns:a16="http://schemas.microsoft.com/office/drawing/2014/main" id="{5E9CF0F1-BE62-4C4C-AB5D-D105B8172E3F}"/>
              </a:ext>
            </a:extLst>
          </p:cNvPr>
          <p:cNvSpPr>
            <a:spLocks xmlns:a="http://schemas.openxmlformats.org/drawingml/2006/main" noGrp="1"/>
          </p:cNvSpPr>
          <p:nvPr/>
        </p:nvSpPr>
        <p:spPr>
          <a:xfrm xmlns:a="http://schemas.openxmlformats.org/drawingml/2006/main">
            <a:off x="4619625" y="4019550"/>
            <a:ext cx="2095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8384F"/>
                </a:solidFill>
                <a:latin typeface="Helvetica Neue"/>
                <a:ea typeface="Helvetica Neue"/>
                <a:cs typeface="Helvetica Neue"/>
              </a:defRPr>
            </a:pPr>
            <a:r>
              <a:rPr sz="1800" b="0">
                <a:solidFill>
                  <a:srgbClr val="18384F"/>
                </a:solidFill>
                <a:latin typeface="Helvetica Neue"/>
                <a:ea typeface="Helvetica Neue"/>
                <a:cs typeface="Helvetica Neue"/>
              </a:rPr>
              <a:t>B blue</a:t>
            </a:r>
          </a:p>
        </p:txBody>
      </p:sp>
      <p:sp>
        <p:nvSpPr>
          <p:cNvPr id="10" name="">
            <a:extLst xmlns:a="http://schemas.openxmlformats.org/drawingml/2006/main">
              <a:ext uri="{FF2B5EF4-FFF2-40B4-BE49-F238E27FC236}">
                <a16:creationId xmlns:a16="http://schemas.microsoft.com/office/drawing/2014/main" id="{3C0D8B82-CB89-4542-8A64-FDF9E3367172}"/>
              </a:ext>
            </a:extLst>
          </p:cNvPr>
          <p:cNvSpPr>
            <a:spLocks xmlns:a="http://schemas.openxmlformats.org/drawingml/2006/main" noGrp="1"/>
          </p:cNvSpPr>
          <p:nvPr/>
        </p:nvSpPr>
        <p:spPr>
          <a:xfrm xmlns:a="http://schemas.openxmlformats.org/drawingml/2006/main">
            <a:off x="4619625" y="4457700"/>
            <a:ext cx="2095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8384F"/>
                </a:solidFill>
                <a:latin typeface="Helvetica Neue"/>
                <a:ea typeface="Helvetica Neue"/>
                <a:cs typeface="Helvetica Neue"/>
              </a:defRPr>
            </a:pPr>
            <a:r>
              <a:rPr sz="1800" b="0">
                <a:solidFill>
                  <a:srgbClr val="18384F"/>
                </a:solidFill>
                <a:latin typeface="Helvetica Neue"/>
                <a:ea typeface="Helvetica Neue"/>
                <a:cs typeface="Helvetica Neue"/>
              </a:rPr>
              <a:t>V violet</a:t>
            </a:r>
          </a:p>
        </p:txBody>
      </p:sp>
      <p:sp>
        <p:nvSpPr>
          <p:cNvPr id="11" name="">
            <a:extLst xmlns:a="http://schemas.openxmlformats.org/drawingml/2006/main">
              <a:ext uri="{FF2B5EF4-FFF2-40B4-BE49-F238E27FC236}">
                <a16:creationId xmlns:a16="http://schemas.microsoft.com/office/drawing/2014/main" id="{DBEF2D7C-2A99-4454-8452-5C973548A947}"/>
              </a:ext>
            </a:extLst>
          </p:cNvPr>
          <p:cNvSpPr>
            <a:spLocks xmlns:a="http://schemas.openxmlformats.org/drawingml/2006/main" noGrp="1"/>
          </p:cNvSpPr>
          <p:nvPr/>
        </p:nvSpPr>
        <p:spPr>
          <a:xfrm xmlns:a="http://schemas.openxmlformats.org/drawingml/2006/main">
            <a:off x="609600" y="5314950"/>
            <a:ext cx="6619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0717B"/>
                </a:solidFill>
                <a:latin typeface="Helvetica Neue"/>
                <a:ea typeface="Helvetica Neue"/>
                <a:cs typeface="Helvetica Neue"/>
              </a:defRPr>
            </a:pPr>
            <a:r>
              <a:rPr sz="1275" b="0">
                <a:solidFill>
                  <a:srgbClr val="60717B"/>
                </a:solidFill>
                <a:latin typeface="Helvetica Neue"/>
                <a:ea typeface="Helvetica Neue"/>
                <a:cs typeface="Helvetica Neue"/>
              </a:rPr>
              <a:t>Equal sectors; RGB samples illustrate RYB hue families</a:t>
            </a:r>
          </a:p>
        </p:txBody>
      </p:sp>
      <p:sp>
        <p:nvSpPr>
          <p:cNvPr id="12" name="">
            <a:extLst xmlns:a="http://schemas.openxmlformats.org/drawingml/2006/main">
              <a:ext uri="{FF2B5EF4-FFF2-40B4-BE49-F238E27FC236}">
                <a16:creationId xmlns:a16="http://schemas.microsoft.com/office/drawing/2014/main" id="{C8712547-20C7-4FD2-9223-1155F4CF5629}"/>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Primary families: red, yellow, blue.</a:t>
            </a:r>
          </a:p>
        </p:txBody>
      </p:sp>
      <p:sp>
        <p:nvSpPr>
          <p:cNvPr id="13" name="">
            <a:extLst xmlns:a="http://schemas.openxmlformats.org/drawingml/2006/main">
              <a:ext uri="{FF2B5EF4-FFF2-40B4-BE49-F238E27FC236}">
                <a16:creationId xmlns:a16="http://schemas.microsoft.com/office/drawing/2014/main" id="{F750F859-7A54-44C8-8F7F-2630605638E9}"/>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Secondary families: orange, green, violet.</a:t>
            </a:r>
          </a:p>
        </p:txBody>
      </p:sp>
      <p:sp>
        <p:nvSpPr>
          <p:cNvPr id="14" name="">
            <a:extLst xmlns:a="http://schemas.openxmlformats.org/drawingml/2006/main">
              <a:ext uri="{FF2B5EF4-FFF2-40B4-BE49-F238E27FC236}">
                <a16:creationId xmlns:a16="http://schemas.microsoft.com/office/drawing/2014/main" id="{F80A9DFC-3705-4524-8436-2CE661707BF8}"/>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Intermediate families sit between their neighbours.</a:t>
            </a:r>
          </a:p>
        </p:txBody>
      </p:sp>
      <p:sp>
        <p:nvSpPr>
          <p:cNvPr id="15" name="">
            <a:extLst xmlns:a="http://schemas.openxmlformats.org/drawingml/2006/main">
              <a:ext uri="{FF2B5EF4-FFF2-40B4-BE49-F238E27FC236}">
                <a16:creationId xmlns:a16="http://schemas.microsoft.com/office/drawing/2014/main" id="{B686DB3C-044F-4327-A88D-8CF7ADFC588D}"/>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84EBF185-8246-4884-8CC1-A05401E1ED80}"/>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Find an opposite pair and a neighbouring group. Name the model.</a:t>
            </a:r>
          </a:p>
        </p:txBody>
      </p:sp>
      <p:sp>
        <p:nvSpPr>
          <p:cNvPr id="17" name="">
            <a:extLst xmlns:a="http://schemas.openxmlformats.org/drawingml/2006/main">
              <a:ext uri="{FF2B5EF4-FFF2-40B4-BE49-F238E27FC236}">
                <a16:creationId xmlns:a16="http://schemas.microsoft.com/office/drawing/2014/main" id="{48FF6D74-1D81-4E65-BC4E-CEC725DC2A5A}"/>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12 / 24   ·   Adobe • Colour-wheel models</a:t>
            </a:r>
          </a:p>
        </p:txBody>
      </p:sp>
    </p:spTree>
    <p:extLst>
      <p:ext uri="{BB962C8B-B14F-4D97-AF65-F5344CB8AC3E}">
        <p14:creationId xmlns:p14="http://schemas.microsoft.com/office/powerpoint/2010/main" val="1131187735"/>
      </p:ext>
    </p:extLst>
  </p:cSld>
</p:sld>
</file>

<file path=ppt/slides/slide13.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C2EBBA07-D725-4E3B-B8C7-51FACE7E447E}"/>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99348059-CE9C-4016-89C8-1453982EA5CB}"/>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Hue, value and saturation</a:t>
            </a:r>
          </a:p>
        </p:txBody>
      </p:sp>
      <p:sp>
        <p:nvSpPr>
          <p:cNvPr id="3" name="">
            <a:extLst xmlns:a="http://schemas.openxmlformats.org/drawingml/2006/main">
              <a:ext uri="{FF2B5EF4-FFF2-40B4-BE49-F238E27FC236}">
                <a16:creationId xmlns:a16="http://schemas.microsoft.com/office/drawing/2014/main" id="{C350381B-B8B3-46D5-9310-BBA6D0947FC6}"/>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A useful palette changes more than hue.</a:t>
            </a:r>
          </a:p>
        </p:txBody>
      </p:sp>
      <p:sp>
        <p:nvSpPr>
          <p:cNvPr id="4" name="">
            <a:extLst xmlns:a="http://schemas.openxmlformats.org/drawingml/2006/main">
              <a:ext uri="{FF2B5EF4-FFF2-40B4-BE49-F238E27FC236}">
                <a16:creationId xmlns:a16="http://schemas.microsoft.com/office/drawing/2014/main" id="{A269AA4B-6C9F-4E2B-8917-D18BB4F7239C}"/>
              </a:ext>
            </a:extLst>
          </p:cNvPr>
          <p:cNvSpPr>
            <a:spLocks xmlns:a="http://schemas.openxmlformats.org/drawingml/2006/main" noGrp="1"/>
          </p:cNvSpPr>
          <p:nvPr/>
        </p:nvSpPr>
        <p:spPr>
          <a:xfrm xmlns:a="http://schemas.openxmlformats.org/drawingml/2006/main">
            <a:off x="609600" y="2266950"/>
            <a:ext cx="1524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8384F"/>
                </a:solidFill>
                <a:latin typeface="Helvetica Neue"/>
                <a:ea typeface="Helvetica Neue"/>
                <a:cs typeface="Helvetica Neue"/>
              </a:defRPr>
            </a:pPr>
            <a:r>
              <a:rPr sz="2175" b="0">
                <a:solidFill>
                  <a:srgbClr val="18384F"/>
                </a:solidFill>
                <a:latin typeface="Helvetica Neue"/>
                <a:ea typeface="Helvetica Neue"/>
                <a:cs typeface="Helvetica Neue"/>
              </a:rPr>
              <a:t>Hue</a:t>
            </a:r>
          </a:p>
        </p:txBody>
      </p:sp>
      <p:sp>
        <p:nvSpPr>
          <p:cNvPr id="5" name="">
            <a:extLst xmlns:a="http://schemas.openxmlformats.org/drawingml/2006/main">
              <a:ext uri="{FF2B5EF4-FFF2-40B4-BE49-F238E27FC236}">
                <a16:creationId xmlns:a16="http://schemas.microsoft.com/office/drawing/2014/main" id="{A96ECB65-92AF-4412-B701-65E0CDB0E28A}"/>
              </a:ext>
            </a:extLst>
          </p:cNvPr>
          <p:cNvSpPr>
            <a:spLocks xmlns:a="http://schemas.openxmlformats.org/drawingml/2006/main" noGrp="1"/>
          </p:cNvSpPr>
          <p:nvPr/>
        </p:nvSpPr>
        <p:spPr>
          <a:xfrm xmlns:a="http://schemas.openxmlformats.org/drawingml/2006/main">
            <a:off x="2371725" y="2266950"/>
            <a:ext cx="1238250" cy="714375"/>
          </a:xfrm>
          <a:prstGeom xmlns:a="http://schemas.openxmlformats.org/drawingml/2006/main" prst="rect">
            <a:avLst/>
          </a:prstGeom>
          <a:solidFill xmlns:a="http://schemas.openxmlformats.org/drawingml/2006/main">
            <a:srgbClr val="CE443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6922937-9E59-4423-A217-C97A48B974AC}"/>
              </a:ext>
            </a:extLst>
          </p:cNvPr>
          <p:cNvSpPr>
            <a:spLocks xmlns:a="http://schemas.openxmlformats.org/drawingml/2006/main" noGrp="1"/>
          </p:cNvSpPr>
          <p:nvPr/>
        </p:nvSpPr>
        <p:spPr>
          <a:xfrm xmlns:a="http://schemas.openxmlformats.org/drawingml/2006/main">
            <a:off x="3752850" y="2266950"/>
            <a:ext cx="1238250" cy="714375"/>
          </a:xfrm>
          <a:prstGeom xmlns:a="http://schemas.openxmlformats.org/drawingml/2006/main" prst="rect">
            <a:avLst/>
          </a:prstGeom>
          <a:solidFill xmlns:a="http://schemas.openxmlformats.org/drawingml/2006/main">
            <a:srgbClr val="DFC747"/>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A398DFA2-95E2-4EE2-863D-BB033A446748}"/>
              </a:ext>
            </a:extLst>
          </p:cNvPr>
          <p:cNvSpPr>
            <a:spLocks xmlns:a="http://schemas.openxmlformats.org/drawingml/2006/main" noGrp="1"/>
          </p:cNvSpPr>
          <p:nvPr/>
        </p:nvSpPr>
        <p:spPr>
          <a:xfrm xmlns:a="http://schemas.openxmlformats.org/drawingml/2006/main">
            <a:off x="5133975" y="2266950"/>
            <a:ext cx="1238250" cy="714375"/>
          </a:xfrm>
          <a:prstGeom xmlns:a="http://schemas.openxmlformats.org/drawingml/2006/main" prst="rect">
            <a:avLst/>
          </a:prstGeom>
          <a:solidFill xmlns:a="http://schemas.openxmlformats.org/drawingml/2006/main">
            <a:srgbClr val="4975A3"/>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322E7F1-B786-4E8C-8E59-671455F5FC53}"/>
              </a:ext>
            </a:extLst>
          </p:cNvPr>
          <p:cNvSpPr>
            <a:spLocks xmlns:a="http://schemas.openxmlformats.org/drawingml/2006/main" noGrp="1"/>
          </p:cNvSpPr>
          <p:nvPr/>
        </p:nvSpPr>
        <p:spPr>
          <a:xfrm xmlns:a="http://schemas.openxmlformats.org/drawingml/2006/main">
            <a:off x="609600" y="3248025"/>
            <a:ext cx="1524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8384F"/>
                </a:solidFill>
                <a:latin typeface="Helvetica Neue"/>
                <a:ea typeface="Helvetica Neue"/>
                <a:cs typeface="Helvetica Neue"/>
              </a:defRPr>
            </a:pPr>
            <a:r>
              <a:rPr sz="2175" b="0">
                <a:solidFill>
                  <a:srgbClr val="18384F"/>
                </a:solidFill>
                <a:latin typeface="Helvetica Neue"/>
                <a:ea typeface="Helvetica Neue"/>
                <a:cs typeface="Helvetica Neue"/>
              </a:rPr>
              <a:t>Value</a:t>
            </a:r>
          </a:p>
        </p:txBody>
      </p:sp>
      <p:sp>
        <p:nvSpPr>
          <p:cNvPr id="9" name="">
            <a:extLst xmlns:a="http://schemas.openxmlformats.org/drawingml/2006/main">
              <a:ext uri="{FF2B5EF4-FFF2-40B4-BE49-F238E27FC236}">
                <a16:creationId xmlns:a16="http://schemas.microsoft.com/office/drawing/2014/main" id="{FC8104E1-BABD-4A33-B78F-56219C05D5DF}"/>
              </a:ext>
            </a:extLst>
          </p:cNvPr>
          <p:cNvSpPr>
            <a:spLocks xmlns:a="http://schemas.openxmlformats.org/drawingml/2006/main" noGrp="1"/>
          </p:cNvSpPr>
          <p:nvPr/>
        </p:nvSpPr>
        <p:spPr>
          <a:xfrm xmlns:a="http://schemas.openxmlformats.org/drawingml/2006/main">
            <a:off x="2371725" y="3248025"/>
            <a:ext cx="1238250" cy="714375"/>
          </a:xfrm>
          <a:prstGeom xmlns:a="http://schemas.openxmlformats.org/drawingml/2006/main" prst="rect">
            <a:avLst/>
          </a:prstGeom>
          <a:solidFill xmlns:a="http://schemas.openxmlformats.org/drawingml/2006/main">
            <a:srgbClr val="203E58"/>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03F7634-8FB8-458E-B33F-6CDB479826FE}"/>
              </a:ext>
            </a:extLst>
          </p:cNvPr>
          <p:cNvSpPr>
            <a:spLocks xmlns:a="http://schemas.openxmlformats.org/drawingml/2006/main" noGrp="1"/>
          </p:cNvSpPr>
          <p:nvPr/>
        </p:nvSpPr>
        <p:spPr>
          <a:xfrm xmlns:a="http://schemas.openxmlformats.org/drawingml/2006/main">
            <a:off x="3752850" y="3248025"/>
            <a:ext cx="1238250" cy="714375"/>
          </a:xfrm>
          <a:prstGeom xmlns:a="http://schemas.openxmlformats.org/drawingml/2006/main" prst="rect">
            <a:avLst/>
          </a:prstGeom>
          <a:solidFill xmlns:a="http://schemas.openxmlformats.org/drawingml/2006/main">
            <a:srgbClr val="58738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8F3CDBE4-309B-4506-BA36-B18F14240D17}"/>
              </a:ext>
            </a:extLst>
          </p:cNvPr>
          <p:cNvSpPr>
            <a:spLocks xmlns:a="http://schemas.openxmlformats.org/drawingml/2006/main" noGrp="1"/>
          </p:cNvSpPr>
          <p:nvPr/>
        </p:nvSpPr>
        <p:spPr>
          <a:xfrm xmlns:a="http://schemas.openxmlformats.org/drawingml/2006/main">
            <a:off x="5133975" y="3248025"/>
            <a:ext cx="1238250" cy="714375"/>
          </a:xfrm>
          <a:prstGeom xmlns:a="http://schemas.openxmlformats.org/drawingml/2006/main" prst="rect">
            <a:avLst/>
          </a:prstGeom>
          <a:solidFill xmlns:a="http://schemas.openxmlformats.org/drawingml/2006/main">
            <a:srgbClr val="C2D0DC"/>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75DC37C6-AB55-403E-A83D-51AFF4CA7231}"/>
              </a:ext>
            </a:extLst>
          </p:cNvPr>
          <p:cNvSpPr>
            <a:spLocks xmlns:a="http://schemas.openxmlformats.org/drawingml/2006/main" noGrp="1"/>
          </p:cNvSpPr>
          <p:nvPr/>
        </p:nvSpPr>
        <p:spPr>
          <a:xfrm xmlns:a="http://schemas.openxmlformats.org/drawingml/2006/main">
            <a:off x="609600" y="4229100"/>
            <a:ext cx="1524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8384F"/>
                </a:solidFill>
                <a:latin typeface="Helvetica Neue"/>
                <a:ea typeface="Helvetica Neue"/>
                <a:cs typeface="Helvetica Neue"/>
              </a:defRPr>
            </a:pPr>
            <a:r>
              <a:rPr sz="2175" b="0">
                <a:solidFill>
                  <a:srgbClr val="18384F"/>
                </a:solidFill>
                <a:latin typeface="Helvetica Neue"/>
                <a:ea typeface="Helvetica Neue"/>
                <a:cs typeface="Helvetica Neue"/>
              </a:rPr>
              <a:t>Saturation</a:t>
            </a:r>
          </a:p>
        </p:txBody>
      </p:sp>
      <p:sp>
        <p:nvSpPr>
          <p:cNvPr id="13" name="">
            <a:extLst xmlns:a="http://schemas.openxmlformats.org/drawingml/2006/main">
              <a:ext uri="{FF2B5EF4-FFF2-40B4-BE49-F238E27FC236}">
                <a16:creationId xmlns:a16="http://schemas.microsoft.com/office/drawing/2014/main" id="{C86E6CA5-A430-466C-9094-7DFC0D112CBA}"/>
              </a:ext>
            </a:extLst>
          </p:cNvPr>
          <p:cNvSpPr>
            <a:spLocks xmlns:a="http://schemas.openxmlformats.org/drawingml/2006/main" noGrp="1"/>
          </p:cNvSpPr>
          <p:nvPr/>
        </p:nvSpPr>
        <p:spPr>
          <a:xfrm xmlns:a="http://schemas.openxmlformats.org/drawingml/2006/main">
            <a:off x="2371725" y="4229100"/>
            <a:ext cx="1238250" cy="714375"/>
          </a:xfrm>
          <a:prstGeom xmlns:a="http://schemas.openxmlformats.org/drawingml/2006/main" prst="rect">
            <a:avLst/>
          </a:prstGeom>
          <a:solidFill xmlns:a="http://schemas.openxmlformats.org/drawingml/2006/main">
            <a:srgbClr val="C94642"/>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242550AA-588E-42F3-A2AA-4950A650C47D}"/>
              </a:ext>
            </a:extLst>
          </p:cNvPr>
          <p:cNvSpPr>
            <a:spLocks xmlns:a="http://schemas.openxmlformats.org/drawingml/2006/main" noGrp="1"/>
          </p:cNvSpPr>
          <p:nvPr/>
        </p:nvSpPr>
        <p:spPr>
          <a:xfrm xmlns:a="http://schemas.openxmlformats.org/drawingml/2006/main">
            <a:off x="3752850" y="4229100"/>
            <a:ext cx="1238250" cy="714375"/>
          </a:xfrm>
          <a:prstGeom xmlns:a="http://schemas.openxmlformats.org/drawingml/2006/main" prst="rect">
            <a:avLst/>
          </a:prstGeom>
          <a:solidFill xmlns:a="http://schemas.openxmlformats.org/drawingml/2006/main">
            <a:srgbClr val="A86461"/>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6AABD247-C081-4DE1-AD15-6247D0604979}"/>
              </a:ext>
            </a:extLst>
          </p:cNvPr>
          <p:cNvSpPr>
            <a:spLocks xmlns:a="http://schemas.openxmlformats.org/drawingml/2006/main" noGrp="1"/>
          </p:cNvSpPr>
          <p:nvPr/>
        </p:nvSpPr>
        <p:spPr>
          <a:xfrm xmlns:a="http://schemas.openxmlformats.org/drawingml/2006/main">
            <a:off x="5133975" y="4229100"/>
            <a:ext cx="1238250" cy="714375"/>
          </a:xfrm>
          <a:prstGeom xmlns:a="http://schemas.openxmlformats.org/drawingml/2006/main" prst="rect">
            <a:avLst/>
          </a:prstGeom>
          <a:solidFill xmlns:a="http://schemas.openxmlformats.org/drawingml/2006/main">
            <a:srgbClr val="8B7D7C"/>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8B6F84DC-9EAE-4D39-8FDE-B3EDCC525FE5}"/>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Hue names the colour family.</a:t>
            </a:r>
          </a:p>
        </p:txBody>
      </p:sp>
      <p:sp>
        <p:nvSpPr>
          <p:cNvPr id="17" name="">
            <a:extLst xmlns:a="http://schemas.openxmlformats.org/drawingml/2006/main">
              <a:ext uri="{FF2B5EF4-FFF2-40B4-BE49-F238E27FC236}">
                <a16:creationId xmlns:a16="http://schemas.microsoft.com/office/drawing/2014/main" id="{2F191528-CC43-44F8-969F-55C8DFE02D7D}"/>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Value describes lightness or darkness.</a:t>
            </a:r>
          </a:p>
        </p:txBody>
      </p:sp>
      <p:sp>
        <p:nvSpPr>
          <p:cNvPr id="18" name="">
            <a:extLst xmlns:a="http://schemas.openxmlformats.org/drawingml/2006/main">
              <a:ext uri="{FF2B5EF4-FFF2-40B4-BE49-F238E27FC236}">
                <a16:creationId xmlns:a16="http://schemas.microsoft.com/office/drawing/2014/main" id="{5F76FC77-550D-40A8-A9E8-15ED3DDADD0A}"/>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Saturation describes colour intensity.</a:t>
            </a:r>
          </a:p>
        </p:txBody>
      </p:sp>
      <p:sp>
        <p:nvSpPr>
          <p:cNvPr id="19" name="">
            <a:extLst xmlns:a="http://schemas.openxmlformats.org/drawingml/2006/main">
              <a:ext uri="{FF2B5EF4-FFF2-40B4-BE49-F238E27FC236}">
                <a16:creationId xmlns:a16="http://schemas.microsoft.com/office/drawing/2014/main" id="{3327F3F3-308E-4725-B99B-D0581A45B6BB}"/>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0072A9D6-A714-41DD-9377-5A7CAE30E26E}"/>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Keep the hue family and change a property that could improve title visibility.</a:t>
            </a:r>
          </a:p>
        </p:txBody>
      </p:sp>
      <p:sp>
        <p:nvSpPr>
          <p:cNvPr id="21" name="">
            <a:extLst xmlns:a="http://schemas.openxmlformats.org/drawingml/2006/main">
              <a:ext uri="{FF2B5EF4-FFF2-40B4-BE49-F238E27FC236}">
                <a16:creationId xmlns:a16="http://schemas.microsoft.com/office/drawing/2014/main" id="{CC9B1CCC-7B3C-4083-876A-7F3A619A7EE0}"/>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13 / 24   ·   Adobe • Colour-wheel models</a:t>
            </a:r>
          </a:p>
        </p:txBody>
      </p:sp>
    </p:spTree>
    <p:extLst>
      <p:ext uri="{BB962C8B-B14F-4D97-AF65-F5344CB8AC3E}">
        <p14:creationId xmlns:p14="http://schemas.microsoft.com/office/powerpoint/2010/main" val="635378160"/>
      </p:ext>
    </p:extLst>
  </p:cSld>
</p:sld>
</file>

<file path=ppt/slides/slide14.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3C387C6B-7F2B-4F18-BB21-B60D3FC7348B}"/>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8DDC4C86-A02C-40F3-9F38-C74F0290E964}"/>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Palette relationships</a:t>
            </a:r>
          </a:p>
        </p:txBody>
      </p:sp>
      <p:sp>
        <p:nvSpPr>
          <p:cNvPr id="3" name="">
            <a:extLst xmlns:a="http://schemas.openxmlformats.org/drawingml/2006/main">
              <a:ext uri="{FF2B5EF4-FFF2-40B4-BE49-F238E27FC236}">
                <a16:creationId xmlns:a16="http://schemas.microsoft.com/office/drawing/2014/main" id="{C1C9582F-B9B4-4823-B371-90076B1781A3}"/>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Use harmony as a starting point, then test the design.</a:t>
            </a:r>
          </a:p>
        </p:txBody>
      </p:sp>
      <p:sp>
        <p:nvSpPr>
          <p:cNvPr id="4" name="">
            <a:extLst xmlns:a="http://schemas.openxmlformats.org/drawingml/2006/main">
              <a:ext uri="{FF2B5EF4-FFF2-40B4-BE49-F238E27FC236}">
                <a16:creationId xmlns:a16="http://schemas.microsoft.com/office/drawing/2014/main" id="{72B32314-3457-454E-B63A-9603159D9C1D}"/>
              </a:ext>
            </a:extLst>
          </p:cNvPr>
          <p:cNvSpPr>
            <a:spLocks xmlns:a="http://schemas.openxmlformats.org/drawingml/2006/main" noGrp="1"/>
          </p:cNvSpPr>
          <p:nvPr/>
        </p:nvSpPr>
        <p:spPr>
          <a:xfrm xmlns:a="http://schemas.openxmlformats.org/drawingml/2006/main">
            <a:off x="609600" y="2266950"/>
            <a:ext cx="285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Complementary</a:t>
            </a:r>
          </a:p>
        </p:txBody>
      </p:sp>
      <p:sp>
        <p:nvSpPr>
          <p:cNvPr id="5" name="">
            <a:extLst xmlns:a="http://schemas.openxmlformats.org/drawingml/2006/main">
              <a:ext uri="{FF2B5EF4-FFF2-40B4-BE49-F238E27FC236}">
                <a16:creationId xmlns:a16="http://schemas.microsoft.com/office/drawing/2014/main" id="{5A60E4BB-1B65-4CA7-9D80-3F846AFA9616}"/>
              </a:ext>
            </a:extLst>
          </p:cNvPr>
          <p:cNvSpPr>
            <a:spLocks xmlns:a="http://schemas.openxmlformats.org/drawingml/2006/main" noGrp="1"/>
          </p:cNvSpPr>
          <p:nvPr/>
        </p:nvSpPr>
        <p:spPr>
          <a:xfrm xmlns:a="http://schemas.openxmlformats.org/drawingml/2006/main">
            <a:off x="3657600" y="2266950"/>
            <a:ext cx="714375" cy="533400"/>
          </a:xfrm>
          <a:prstGeom xmlns:a="http://schemas.openxmlformats.org/drawingml/2006/main" prst="rect">
            <a:avLst/>
          </a:prstGeom>
          <a:solidFill xmlns:a="http://schemas.openxmlformats.org/drawingml/2006/main">
            <a:srgbClr val="D6494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BEEE1A6D-E598-4A4E-9CEC-1299E2662A84}"/>
              </a:ext>
            </a:extLst>
          </p:cNvPr>
          <p:cNvSpPr>
            <a:spLocks xmlns:a="http://schemas.openxmlformats.org/drawingml/2006/main" noGrp="1"/>
          </p:cNvSpPr>
          <p:nvPr/>
        </p:nvSpPr>
        <p:spPr>
          <a:xfrm xmlns:a="http://schemas.openxmlformats.org/drawingml/2006/main">
            <a:off x="4562475" y="2266950"/>
            <a:ext cx="714375" cy="533400"/>
          </a:xfrm>
          <a:prstGeom xmlns:a="http://schemas.openxmlformats.org/drawingml/2006/main" prst="rect">
            <a:avLst/>
          </a:prstGeom>
          <a:solidFill xmlns:a="http://schemas.openxmlformats.org/drawingml/2006/main">
            <a:srgbClr val="4C9160"/>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6CA87E5D-3298-4B8B-A416-9C5AF4C86A4C}"/>
              </a:ext>
            </a:extLst>
          </p:cNvPr>
          <p:cNvSpPr>
            <a:spLocks xmlns:a="http://schemas.openxmlformats.org/drawingml/2006/main" noGrp="1"/>
          </p:cNvSpPr>
          <p:nvPr/>
        </p:nvSpPr>
        <p:spPr>
          <a:xfrm xmlns:a="http://schemas.openxmlformats.org/drawingml/2006/main">
            <a:off x="609600" y="3028950"/>
            <a:ext cx="285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Analogous</a:t>
            </a:r>
          </a:p>
        </p:txBody>
      </p:sp>
      <p:sp>
        <p:nvSpPr>
          <p:cNvPr id="8" name="">
            <a:extLst xmlns:a="http://schemas.openxmlformats.org/drawingml/2006/main">
              <a:ext uri="{FF2B5EF4-FFF2-40B4-BE49-F238E27FC236}">
                <a16:creationId xmlns:a16="http://schemas.microsoft.com/office/drawing/2014/main" id="{6DC1F907-8DFF-45D0-8E25-4D6E2DEBEC91}"/>
              </a:ext>
            </a:extLst>
          </p:cNvPr>
          <p:cNvSpPr>
            <a:spLocks xmlns:a="http://schemas.openxmlformats.org/drawingml/2006/main" noGrp="1"/>
          </p:cNvSpPr>
          <p:nvPr/>
        </p:nvSpPr>
        <p:spPr>
          <a:xfrm xmlns:a="http://schemas.openxmlformats.org/drawingml/2006/main">
            <a:off x="3657600" y="3028950"/>
            <a:ext cx="714375" cy="533400"/>
          </a:xfrm>
          <a:prstGeom xmlns:a="http://schemas.openxmlformats.org/drawingml/2006/main" prst="rect">
            <a:avLst/>
          </a:prstGeom>
          <a:solidFill xmlns:a="http://schemas.openxmlformats.org/drawingml/2006/main">
            <a:srgbClr val="D64945"/>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E0C9AF2E-40FF-4A67-B753-47DC3ADCC11D}"/>
              </a:ext>
            </a:extLst>
          </p:cNvPr>
          <p:cNvSpPr>
            <a:spLocks xmlns:a="http://schemas.openxmlformats.org/drawingml/2006/main" noGrp="1"/>
          </p:cNvSpPr>
          <p:nvPr/>
        </p:nvSpPr>
        <p:spPr>
          <a:xfrm xmlns:a="http://schemas.openxmlformats.org/drawingml/2006/main">
            <a:off x="4562475" y="3028950"/>
            <a:ext cx="714375" cy="533400"/>
          </a:xfrm>
          <a:prstGeom xmlns:a="http://schemas.openxmlformats.org/drawingml/2006/main" prst="rect">
            <a:avLst/>
          </a:prstGeom>
          <a:solidFill xmlns:a="http://schemas.openxmlformats.org/drawingml/2006/main">
            <a:srgbClr val="DC743F"/>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BF08EA2-EC39-49D5-98FD-BFB5F33B0A55}"/>
              </a:ext>
            </a:extLst>
          </p:cNvPr>
          <p:cNvSpPr>
            <a:spLocks xmlns:a="http://schemas.openxmlformats.org/drawingml/2006/main" noGrp="1"/>
          </p:cNvSpPr>
          <p:nvPr/>
        </p:nvSpPr>
        <p:spPr>
          <a:xfrm xmlns:a="http://schemas.openxmlformats.org/drawingml/2006/main">
            <a:off x="5467350" y="3028950"/>
            <a:ext cx="714375" cy="533400"/>
          </a:xfrm>
          <a:prstGeom xmlns:a="http://schemas.openxmlformats.org/drawingml/2006/main" prst="rect">
            <a:avLst/>
          </a:prstGeom>
          <a:solidFill xmlns:a="http://schemas.openxmlformats.org/drawingml/2006/main">
            <a:srgbClr val="E6A53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97B2CF2F-F6F6-417F-AF03-AFD255EAE767}"/>
              </a:ext>
            </a:extLst>
          </p:cNvPr>
          <p:cNvSpPr>
            <a:spLocks xmlns:a="http://schemas.openxmlformats.org/drawingml/2006/main" noGrp="1"/>
          </p:cNvSpPr>
          <p:nvPr/>
        </p:nvSpPr>
        <p:spPr>
          <a:xfrm xmlns:a="http://schemas.openxmlformats.org/drawingml/2006/main">
            <a:off x="609600" y="3790950"/>
            <a:ext cx="285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Triadic</a:t>
            </a:r>
          </a:p>
        </p:txBody>
      </p:sp>
      <p:sp>
        <p:nvSpPr>
          <p:cNvPr id="12" name="">
            <a:extLst xmlns:a="http://schemas.openxmlformats.org/drawingml/2006/main">
              <a:ext uri="{FF2B5EF4-FFF2-40B4-BE49-F238E27FC236}">
                <a16:creationId xmlns:a16="http://schemas.microsoft.com/office/drawing/2014/main" id="{2F7C190A-EBAE-4E4F-8D85-D733BEF59867}"/>
              </a:ext>
            </a:extLst>
          </p:cNvPr>
          <p:cNvSpPr>
            <a:spLocks xmlns:a="http://schemas.openxmlformats.org/drawingml/2006/main" noGrp="1"/>
          </p:cNvSpPr>
          <p:nvPr/>
        </p:nvSpPr>
        <p:spPr>
          <a:xfrm xmlns:a="http://schemas.openxmlformats.org/drawingml/2006/main">
            <a:off x="3657600" y="3790950"/>
            <a:ext cx="714375" cy="533400"/>
          </a:xfrm>
          <a:prstGeom xmlns:a="http://schemas.openxmlformats.org/drawingml/2006/main" prst="rect">
            <a:avLst/>
          </a:prstGeom>
          <a:solidFill xmlns:a="http://schemas.openxmlformats.org/drawingml/2006/main">
            <a:srgbClr val="D64945"/>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95BBB3A7-6105-4DF4-BD78-655731DAE67C}"/>
              </a:ext>
            </a:extLst>
          </p:cNvPr>
          <p:cNvSpPr>
            <a:spLocks xmlns:a="http://schemas.openxmlformats.org/drawingml/2006/main" noGrp="1"/>
          </p:cNvSpPr>
          <p:nvPr/>
        </p:nvSpPr>
        <p:spPr>
          <a:xfrm xmlns:a="http://schemas.openxmlformats.org/drawingml/2006/main">
            <a:off x="4562475" y="3790950"/>
            <a:ext cx="714375" cy="533400"/>
          </a:xfrm>
          <a:prstGeom xmlns:a="http://schemas.openxmlformats.org/drawingml/2006/main" prst="rect">
            <a:avLst/>
          </a:prstGeom>
          <a:solidFill xmlns:a="http://schemas.openxmlformats.org/drawingml/2006/main">
            <a:srgbClr val="E5CE4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0287084D-3749-4A79-99F4-1FDC616CA247}"/>
              </a:ext>
            </a:extLst>
          </p:cNvPr>
          <p:cNvSpPr>
            <a:spLocks xmlns:a="http://schemas.openxmlformats.org/drawingml/2006/main" noGrp="1"/>
          </p:cNvSpPr>
          <p:nvPr/>
        </p:nvSpPr>
        <p:spPr>
          <a:xfrm xmlns:a="http://schemas.openxmlformats.org/drawingml/2006/main">
            <a:off x="5467350" y="3790950"/>
            <a:ext cx="714375" cy="533400"/>
          </a:xfrm>
          <a:prstGeom xmlns:a="http://schemas.openxmlformats.org/drawingml/2006/main" prst="rect">
            <a:avLst/>
          </a:prstGeom>
          <a:solidFill xmlns:a="http://schemas.openxmlformats.org/drawingml/2006/main">
            <a:srgbClr val="426CAC"/>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E8ACBEBF-8593-46AC-9097-6855C4F9A74A}"/>
              </a:ext>
            </a:extLst>
          </p:cNvPr>
          <p:cNvSpPr>
            <a:spLocks xmlns:a="http://schemas.openxmlformats.org/drawingml/2006/main" noGrp="1"/>
          </p:cNvSpPr>
          <p:nvPr/>
        </p:nvSpPr>
        <p:spPr>
          <a:xfrm xmlns:a="http://schemas.openxmlformats.org/drawingml/2006/main">
            <a:off x="609600" y="4552950"/>
            <a:ext cx="285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Split complementary</a:t>
            </a:r>
          </a:p>
        </p:txBody>
      </p:sp>
      <p:sp>
        <p:nvSpPr>
          <p:cNvPr id="16" name="">
            <a:extLst xmlns:a="http://schemas.openxmlformats.org/drawingml/2006/main">
              <a:ext uri="{FF2B5EF4-FFF2-40B4-BE49-F238E27FC236}">
                <a16:creationId xmlns:a16="http://schemas.microsoft.com/office/drawing/2014/main" id="{C9D3E2B3-3C21-4046-A037-AE75AC7AD360}"/>
              </a:ext>
            </a:extLst>
          </p:cNvPr>
          <p:cNvSpPr>
            <a:spLocks xmlns:a="http://schemas.openxmlformats.org/drawingml/2006/main" noGrp="1"/>
          </p:cNvSpPr>
          <p:nvPr/>
        </p:nvSpPr>
        <p:spPr>
          <a:xfrm xmlns:a="http://schemas.openxmlformats.org/drawingml/2006/main">
            <a:off x="3657600" y="4552950"/>
            <a:ext cx="714375" cy="533400"/>
          </a:xfrm>
          <a:prstGeom xmlns:a="http://schemas.openxmlformats.org/drawingml/2006/main" prst="rect">
            <a:avLst/>
          </a:prstGeom>
          <a:solidFill xmlns:a="http://schemas.openxmlformats.org/drawingml/2006/main">
            <a:srgbClr val="D64945"/>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DCB31C3F-9942-4049-999A-E8EB539D99EE}"/>
              </a:ext>
            </a:extLst>
          </p:cNvPr>
          <p:cNvSpPr>
            <a:spLocks xmlns:a="http://schemas.openxmlformats.org/drawingml/2006/main" noGrp="1"/>
          </p:cNvSpPr>
          <p:nvPr/>
        </p:nvSpPr>
        <p:spPr>
          <a:xfrm xmlns:a="http://schemas.openxmlformats.org/drawingml/2006/main">
            <a:off x="4562475" y="4552950"/>
            <a:ext cx="714375" cy="533400"/>
          </a:xfrm>
          <a:prstGeom xmlns:a="http://schemas.openxmlformats.org/drawingml/2006/main" prst="rect">
            <a:avLst/>
          </a:prstGeom>
          <a:solidFill xmlns:a="http://schemas.openxmlformats.org/drawingml/2006/main">
            <a:srgbClr val="639042"/>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16A90ADF-FA31-471E-83B2-3E84D8AF6212}"/>
              </a:ext>
            </a:extLst>
          </p:cNvPr>
          <p:cNvSpPr>
            <a:spLocks xmlns:a="http://schemas.openxmlformats.org/drawingml/2006/main" noGrp="1"/>
          </p:cNvSpPr>
          <p:nvPr/>
        </p:nvSpPr>
        <p:spPr>
          <a:xfrm xmlns:a="http://schemas.openxmlformats.org/drawingml/2006/main">
            <a:off x="5467350" y="4552950"/>
            <a:ext cx="714375" cy="533400"/>
          </a:xfrm>
          <a:prstGeom xmlns:a="http://schemas.openxmlformats.org/drawingml/2006/main" prst="rect">
            <a:avLst/>
          </a:prstGeom>
          <a:solidFill xmlns:a="http://schemas.openxmlformats.org/drawingml/2006/main">
            <a:srgbClr val="3B918B"/>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EB499B1D-4CDE-4987-BF92-9FE391D73405}"/>
              </a:ext>
            </a:extLst>
          </p:cNvPr>
          <p:cNvSpPr>
            <a:spLocks xmlns:a="http://schemas.openxmlformats.org/drawingml/2006/main" noGrp="1"/>
          </p:cNvSpPr>
          <p:nvPr/>
        </p:nvSpPr>
        <p:spPr>
          <a:xfrm xmlns:a="http://schemas.openxmlformats.org/drawingml/2006/main">
            <a:off x="7429500" y="2247900"/>
            <a:ext cx="4152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Complementary: opposite hue families.</a:t>
            </a:r>
          </a:p>
        </p:txBody>
      </p:sp>
      <p:sp>
        <p:nvSpPr>
          <p:cNvPr id="20" name="">
            <a:extLst xmlns:a="http://schemas.openxmlformats.org/drawingml/2006/main">
              <a:ext uri="{FF2B5EF4-FFF2-40B4-BE49-F238E27FC236}">
                <a16:creationId xmlns:a16="http://schemas.microsoft.com/office/drawing/2014/main" id="{D1E69672-2F3A-4D9B-BC2D-3C3D88E17937}"/>
              </a:ext>
            </a:extLst>
          </p:cNvPr>
          <p:cNvSpPr>
            <a:spLocks xmlns:a="http://schemas.openxmlformats.org/drawingml/2006/main" noGrp="1"/>
          </p:cNvSpPr>
          <p:nvPr/>
        </p:nvSpPr>
        <p:spPr>
          <a:xfrm xmlns:a="http://schemas.openxmlformats.org/drawingml/2006/main">
            <a:off x="7429500" y="2990850"/>
            <a:ext cx="4152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Analogous: neighbouring families.</a:t>
            </a:r>
          </a:p>
        </p:txBody>
      </p:sp>
      <p:sp>
        <p:nvSpPr>
          <p:cNvPr id="21" name="">
            <a:extLst xmlns:a="http://schemas.openxmlformats.org/drawingml/2006/main">
              <a:ext uri="{FF2B5EF4-FFF2-40B4-BE49-F238E27FC236}">
                <a16:creationId xmlns:a16="http://schemas.microsoft.com/office/drawing/2014/main" id="{98056746-7C94-4317-A0DC-68C050F48E6E}"/>
              </a:ext>
            </a:extLst>
          </p:cNvPr>
          <p:cNvSpPr>
            <a:spLocks xmlns:a="http://schemas.openxmlformats.org/drawingml/2006/main" noGrp="1"/>
          </p:cNvSpPr>
          <p:nvPr/>
        </p:nvSpPr>
        <p:spPr>
          <a:xfrm xmlns:a="http://schemas.openxmlformats.org/drawingml/2006/main">
            <a:off x="7429500" y="3733800"/>
            <a:ext cx="4152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Triadic: three families spaced around the named wheel.</a:t>
            </a:r>
          </a:p>
        </p:txBody>
      </p:sp>
      <p:sp>
        <p:nvSpPr>
          <p:cNvPr id="22" name="">
            <a:extLst xmlns:a="http://schemas.openxmlformats.org/drawingml/2006/main">
              <a:ext uri="{FF2B5EF4-FFF2-40B4-BE49-F238E27FC236}">
                <a16:creationId xmlns:a16="http://schemas.microsoft.com/office/drawing/2014/main" id="{9ADA7871-FD4A-42B1-86D8-B15158BBF820}"/>
              </a:ext>
            </a:extLst>
          </p:cNvPr>
          <p:cNvSpPr>
            <a:spLocks xmlns:a="http://schemas.openxmlformats.org/drawingml/2006/main" noGrp="1"/>
          </p:cNvSpPr>
          <p:nvPr/>
        </p:nvSpPr>
        <p:spPr>
          <a:xfrm xmlns:a="http://schemas.openxmlformats.org/drawingml/2006/main">
            <a:off x="7429500" y="4476750"/>
            <a:ext cx="4152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Split complementary: a base and neighbours of its opposite.</a:t>
            </a:r>
          </a:p>
        </p:txBody>
      </p:sp>
      <p:sp>
        <p:nvSpPr>
          <p:cNvPr id="23" name="">
            <a:extLst xmlns:a="http://schemas.openxmlformats.org/drawingml/2006/main">
              <a:ext uri="{FF2B5EF4-FFF2-40B4-BE49-F238E27FC236}">
                <a16:creationId xmlns:a16="http://schemas.microsoft.com/office/drawing/2014/main" id="{4305A138-4F76-4DF2-813B-04BC00A1916F}"/>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F0A705FC-606F-4DBC-ABB6-33E303F7A893}"/>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Choose two different starting relationships for one event message. Explain what you would test.</a:t>
            </a:r>
          </a:p>
        </p:txBody>
      </p:sp>
      <p:sp>
        <p:nvSpPr>
          <p:cNvPr id="25" name="">
            <a:extLst xmlns:a="http://schemas.openxmlformats.org/drawingml/2006/main">
              <a:ext uri="{FF2B5EF4-FFF2-40B4-BE49-F238E27FC236}">
                <a16:creationId xmlns:a16="http://schemas.microsoft.com/office/drawing/2014/main" id="{95FFF231-4F73-47D1-A1A8-3E4D67315383}"/>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14 / 24   ·   Adobe • Colour-wheel models</a:t>
            </a:r>
          </a:p>
        </p:txBody>
      </p:sp>
    </p:spTree>
    <p:extLst>
      <p:ext uri="{BB962C8B-B14F-4D97-AF65-F5344CB8AC3E}">
        <p14:creationId xmlns:p14="http://schemas.microsoft.com/office/powerpoint/2010/main" val="2055036216"/>
      </p:ext>
    </p:extLst>
  </p:cSld>
</p:sld>
</file>

<file path=ppt/slides/slide15.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40A62515-C975-40E1-B1B2-AF9003611B13}"/>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D3CF6DC1-DFDA-46F4-95A5-FBE55DDC044B}"/>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Colour roles and proportions</a:t>
            </a:r>
          </a:p>
        </p:txBody>
      </p:sp>
      <p:sp>
        <p:nvSpPr>
          <p:cNvPr id="3" name="">
            <a:extLst xmlns:a="http://schemas.openxmlformats.org/drawingml/2006/main">
              <a:ext uri="{FF2B5EF4-FFF2-40B4-BE49-F238E27FC236}">
                <a16:creationId xmlns:a16="http://schemas.microsoft.com/office/drawing/2014/main" id="{7FBA00FE-067B-4DFA-A64B-7E980FCEFACC}"/>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Choose what each colour does in the image.</a:t>
            </a:r>
          </a:p>
        </p:txBody>
      </p:sp>
      <p:sp>
        <p:nvSpPr>
          <p:cNvPr id="4" name="">
            <a:extLst xmlns:a="http://schemas.openxmlformats.org/drawingml/2006/main">
              <a:ext uri="{FF2B5EF4-FFF2-40B4-BE49-F238E27FC236}">
                <a16:creationId xmlns:a16="http://schemas.microsoft.com/office/drawing/2014/main" id="{343FA077-72F5-4EE5-87FE-F2E432390F5D}"/>
              </a:ext>
            </a:extLst>
          </p:cNvPr>
          <p:cNvSpPr>
            <a:spLocks xmlns:a="http://schemas.openxmlformats.org/drawingml/2006/main" noGrp="1"/>
          </p:cNvSpPr>
          <p:nvPr/>
        </p:nvSpPr>
        <p:spPr>
          <a:xfrm xmlns:a="http://schemas.openxmlformats.org/drawingml/2006/main">
            <a:off x="609600" y="2457450"/>
            <a:ext cx="1190625" cy="1857375"/>
          </a:xfrm>
          <a:prstGeom xmlns:a="http://schemas.openxmlformats.org/drawingml/2006/main" prst="rect">
            <a:avLst/>
          </a:prstGeom>
          <a:solidFill xmlns:a="http://schemas.openxmlformats.org/drawingml/2006/main">
            <a:srgbClr val="18384F"/>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99098CE7-F5BE-456A-B3FA-1D93547F922D}"/>
              </a:ext>
            </a:extLst>
          </p:cNvPr>
          <p:cNvSpPr>
            <a:spLocks xmlns:a="http://schemas.openxmlformats.org/drawingml/2006/main" noGrp="1"/>
          </p:cNvSpPr>
          <p:nvPr/>
        </p:nvSpPr>
        <p:spPr>
          <a:xfrm xmlns:a="http://schemas.openxmlformats.org/drawingml/2006/main">
            <a:off x="609600" y="4438650"/>
            <a:ext cx="1295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8384F"/>
                </a:solidFill>
                <a:latin typeface="Helvetica Neue"/>
                <a:ea typeface="Helvetica Neue"/>
                <a:cs typeface="Helvetica Neue"/>
              </a:defRPr>
            </a:pPr>
            <a:r>
              <a:rPr sz="1500" b="0">
                <a:solidFill>
                  <a:srgbClr val="18384F"/>
                </a:solidFill>
                <a:latin typeface="Helvetica Neue"/>
                <a:ea typeface="Helvetica Neue"/>
                <a:cs typeface="Helvetica Neue"/>
              </a:rPr>
              <a:t>Dominant</a:t>
            </a:r>
          </a:p>
        </p:txBody>
      </p:sp>
      <p:sp>
        <p:nvSpPr>
          <p:cNvPr id="6" name="">
            <a:extLst xmlns:a="http://schemas.openxmlformats.org/drawingml/2006/main">
              <a:ext uri="{FF2B5EF4-FFF2-40B4-BE49-F238E27FC236}">
                <a16:creationId xmlns:a16="http://schemas.microsoft.com/office/drawing/2014/main" id="{965AF424-02AC-4C3D-A71D-E798BAE7AC8E}"/>
              </a:ext>
            </a:extLst>
          </p:cNvPr>
          <p:cNvSpPr>
            <a:spLocks xmlns:a="http://schemas.openxmlformats.org/drawingml/2006/main" noGrp="1"/>
          </p:cNvSpPr>
          <p:nvPr/>
        </p:nvSpPr>
        <p:spPr>
          <a:xfrm xmlns:a="http://schemas.openxmlformats.org/drawingml/2006/main">
            <a:off x="609600" y="4819650"/>
            <a:ext cx="1238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8384F"/>
                </a:solidFill>
                <a:latin typeface="Helvetica Neue"/>
                <a:ea typeface="Helvetica Neue"/>
                <a:cs typeface="Helvetica Neue"/>
              </a:defRPr>
            </a:pPr>
            <a:r>
              <a:rPr sz="1500" b="0">
                <a:solidFill>
                  <a:srgbClr val="18384F"/>
                </a:solidFill>
                <a:latin typeface="Helvetica Neue"/>
                <a:ea typeface="Helvetica Neue"/>
                <a:cs typeface="Helvetica Neue"/>
              </a:rPr>
              <a:t>#18384F</a:t>
            </a:r>
          </a:p>
        </p:txBody>
      </p:sp>
      <p:sp>
        <p:nvSpPr>
          <p:cNvPr id="7" name="">
            <a:extLst xmlns:a="http://schemas.openxmlformats.org/drawingml/2006/main">
              <a:ext uri="{FF2B5EF4-FFF2-40B4-BE49-F238E27FC236}">
                <a16:creationId xmlns:a16="http://schemas.microsoft.com/office/drawing/2014/main" id="{43D41B6B-3A42-43E8-B753-046954F60FBD}"/>
              </a:ext>
            </a:extLst>
          </p:cNvPr>
          <p:cNvSpPr>
            <a:spLocks xmlns:a="http://schemas.openxmlformats.org/drawingml/2006/main" noGrp="1"/>
          </p:cNvSpPr>
          <p:nvPr/>
        </p:nvSpPr>
        <p:spPr>
          <a:xfrm xmlns:a="http://schemas.openxmlformats.org/drawingml/2006/main">
            <a:off x="1905000" y="2457450"/>
            <a:ext cx="1190625" cy="1857375"/>
          </a:xfrm>
          <a:prstGeom xmlns:a="http://schemas.openxmlformats.org/drawingml/2006/main" prst="rect">
            <a:avLst/>
          </a:prstGeom>
          <a:solidFill xmlns:a="http://schemas.openxmlformats.org/drawingml/2006/main">
            <a:srgbClr val="8CBAB8"/>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E036F466-5C3F-43BB-BC8E-4DE869156226}"/>
              </a:ext>
            </a:extLst>
          </p:cNvPr>
          <p:cNvSpPr>
            <a:spLocks xmlns:a="http://schemas.openxmlformats.org/drawingml/2006/main" noGrp="1"/>
          </p:cNvSpPr>
          <p:nvPr/>
        </p:nvSpPr>
        <p:spPr>
          <a:xfrm xmlns:a="http://schemas.openxmlformats.org/drawingml/2006/main">
            <a:off x="1905000" y="4438650"/>
            <a:ext cx="1295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8384F"/>
                </a:solidFill>
                <a:latin typeface="Helvetica Neue"/>
                <a:ea typeface="Helvetica Neue"/>
                <a:cs typeface="Helvetica Neue"/>
              </a:defRPr>
            </a:pPr>
            <a:r>
              <a:rPr sz="1500" b="0">
                <a:solidFill>
                  <a:srgbClr val="18384F"/>
                </a:solidFill>
                <a:latin typeface="Helvetica Neue"/>
                <a:ea typeface="Helvetica Neue"/>
                <a:cs typeface="Helvetica Neue"/>
              </a:rPr>
              <a:t>Support</a:t>
            </a:r>
          </a:p>
        </p:txBody>
      </p:sp>
      <p:sp>
        <p:nvSpPr>
          <p:cNvPr id="9" name="">
            <a:extLst xmlns:a="http://schemas.openxmlformats.org/drawingml/2006/main">
              <a:ext uri="{FF2B5EF4-FFF2-40B4-BE49-F238E27FC236}">
                <a16:creationId xmlns:a16="http://schemas.microsoft.com/office/drawing/2014/main" id="{DC44A2BE-52A5-44EB-A219-64513446B3D7}"/>
              </a:ext>
            </a:extLst>
          </p:cNvPr>
          <p:cNvSpPr>
            <a:spLocks xmlns:a="http://schemas.openxmlformats.org/drawingml/2006/main" noGrp="1"/>
          </p:cNvSpPr>
          <p:nvPr/>
        </p:nvSpPr>
        <p:spPr>
          <a:xfrm xmlns:a="http://schemas.openxmlformats.org/drawingml/2006/main">
            <a:off x="1905000" y="4819650"/>
            <a:ext cx="1238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8384F"/>
                </a:solidFill>
                <a:latin typeface="Helvetica Neue"/>
                <a:ea typeface="Helvetica Neue"/>
                <a:cs typeface="Helvetica Neue"/>
              </a:defRPr>
            </a:pPr>
            <a:r>
              <a:rPr sz="1500" b="0">
                <a:solidFill>
                  <a:srgbClr val="18384F"/>
                </a:solidFill>
                <a:latin typeface="Helvetica Neue"/>
                <a:ea typeface="Helvetica Neue"/>
                <a:cs typeface="Helvetica Neue"/>
              </a:rPr>
              <a:t>#8CBAB8</a:t>
            </a:r>
          </a:p>
        </p:txBody>
      </p:sp>
      <p:sp>
        <p:nvSpPr>
          <p:cNvPr id="10" name="">
            <a:extLst xmlns:a="http://schemas.openxmlformats.org/drawingml/2006/main">
              <a:ext uri="{FF2B5EF4-FFF2-40B4-BE49-F238E27FC236}">
                <a16:creationId xmlns:a16="http://schemas.microsoft.com/office/drawing/2014/main" id="{CE0D5A39-BEC3-4E9A-8050-12D60AE07428}"/>
              </a:ext>
            </a:extLst>
          </p:cNvPr>
          <p:cNvSpPr>
            <a:spLocks xmlns:a="http://schemas.openxmlformats.org/drawingml/2006/main" noGrp="1"/>
          </p:cNvSpPr>
          <p:nvPr/>
        </p:nvSpPr>
        <p:spPr>
          <a:xfrm xmlns:a="http://schemas.openxmlformats.org/drawingml/2006/main">
            <a:off x="3200400" y="2457450"/>
            <a:ext cx="1190625" cy="1857375"/>
          </a:xfrm>
          <a:prstGeom xmlns:a="http://schemas.openxmlformats.org/drawingml/2006/main" prst="rect">
            <a:avLst/>
          </a:prstGeom>
          <a:solidFill xmlns:a="http://schemas.openxmlformats.org/drawingml/2006/main">
            <a:srgbClr val="F4B860"/>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167F4417-B6B5-40FA-90F4-796A15E6FA48}"/>
              </a:ext>
            </a:extLst>
          </p:cNvPr>
          <p:cNvSpPr>
            <a:spLocks xmlns:a="http://schemas.openxmlformats.org/drawingml/2006/main" noGrp="1"/>
          </p:cNvSpPr>
          <p:nvPr/>
        </p:nvSpPr>
        <p:spPr>
          <a:xfrm xmlns:a="http://schemas.openxmlformats.org/drawingml/2006/main">
            <a:off x="3200400" y="4438650"/>
            <a:ext cx="1295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8384F"/>
                </a:solidFill>
                <a:latin typeface="Helvetica Neue"/>
                <a:ea typeface="Helvetica Neue"/>
                <a:cs typeface="Helvetica Neue"/>
              </a:defRPr>
            </a:pPr>
            <a:r>
              <a:rPr sz="1500" b="0">
                <a:solidFill>
                  <a:srgbClr val="18384F"/>
                </a:solidFill>
                <a:latin typeface="Helvetica Neue"/>
                <a:ea typeface="Helvetica Neue"/>
                <a:cs typeface="Helvetica Neue"/>
              </a:rPr>
              <a:t>Accent</a:t>
            </a:r>
          </a:p>
        </p:txBody>
      </p:sp>
      <p:sp>
        <p:nvSpPr>
          <p:cNvPr id="12" name="">
            <a:extLst xmlns:a="http://schemas.openxmlformats.org/drawingml/2006/main">
              <a:ext uri="{FF2B5EF4-FFF2-40B4-BE49-F238E27FC236}">
                <a16:creationId xmlns:a16="http://schemas.microsoft.com/office/drawing/2014/main" id="{7EA2724E-DD47-4994-AB3F-EB7B619B7979}"/>
              </a:ext>
            </a:extLst>
          </p:cNvPr>
          <p:cNvSpPr>
            <a:spLocks xmlns:a="http://schemas.openxmlformats.org/drawingml/2006/main" noGrp="1"/>
          </p:cNvSpPr>
          <p:nvPr/>
        </p:nvSpPr>
        <p:spPr>
          <a:xfrm xmlns:a="http://schemas.openxmlformats.org/drawingml/2006/main">
            <a:off x="3200400" y="4819650"/>
            <a:ext cx="1238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8384F"/>
                </a:solidFill>
                <a:latin typeface="Helvetica Neue"/>
                <a:ea typeface="Helvetica Neue"/>
                <a:cs typeface="Helvetica Neue"/>
              </a:defRPr>
            </a:pPr>
            <a:r>
              <a:rPr sz="1500" b="0">
                <a:solidFill>
                  <a:srgbClr val="18384F"/>
                </a:solidFill>
                <a:latin typeface="Helvetica Neue"/>
                <a:ea typeface="Helvetica Neue"/>
                <a:cs typeface="Helvetica Neue"/>
              </a:rPr>
              <a:t>#F4B860</a:t>
            </a:r>
          </a:p>
        </p:txBody>
      </p:sp>
      <p:sp>
        <p:nvSpPr>
          <p:cNvPr id="13" name="">
            <a:extLst xmlns:a="http://schemas.openxmlformats.org/drawingml/2006/main">
              <a:ext uri="{FF2B5EF4-FFF2-40B4-BE49-F238E27FC236}">
                <a16:creationId xmlns:a16="http://schemas.microsoft.com/office/drawing/2014/main" id="{978D1BF7-21F2-4D53-8197-B1FFD0D19F2D}"/>
              </a:ext>
            </a:extLst>
          </p:cNvPr>
          <p:cNvSpPr>
            <a:spLocks xmlns:a="http://schemas.openxmlformats.org/drawingml/2006/main" noGrp="1"/>
          </p:cNvSpPr>
          <p:nvPr/>
        </p:nvSpPr>
        <p:spPr>
          <a:xfrm xmlns:a="http://schemas.openxmlformats.org/drawingml/2006/main">
            <a:off x="4495800" y="2457450"/>
            <a:ext cx="1190625" cy="1857375"/>
          </a:xfrm>
          <a:prstGeom xmlns:a="http://schemas.openxmlformats.org/drawingml/2006/main" prst="rect">
            <a:avLst/>
          </a:prstGeom>
          <a:solidFill xmlns:a="http://schemas.openxmlformats.org/drawingml/2006/main">
            <a:srgbClr val="F6F0E6"/>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EA193799-3B97-4EB1-B793-B3B94FEA76FF}"/>
              </a:ext>
            </a:extLst>
          </p:cNvPr>
          <p:cNvSpPr>
            <a:spLocks xmlns:a="http://schemas.openxmlformats.org/drawingml/2006/main" noGrp="1"/>
          </p:cNvSpPr>
          <p:nvPr/>
        </p:nvSpPr>
        <p:spPr>
          <a:xfrm xmlns:a="http://schemas.openxmlformats.org/drawingml/2006/main">
            <a:off x="4495800" y="4438650"/>
            <a:ext cx="1295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8384F"/>
                </a:solidFill>
                <a:latin typeface="Helvetica Neue"/>
                <a:ea typeface="Helvetica Neue"/>
                <a:cs typeface="Helvetica Neue"/>
              </a:defRPr>
            </a:pPr>
            <a:r>
              <a:rPr sz="1500" b="0">
                <a:solidFill>
                  <a:srgbClr val="18384F"/>
                </a:solidFill>
                <a:latin typeface="Helvetica Neue"/>
                <a:ea typeface="Helvetica Neue"/>
                <a:cs typeface="Helvetica Neue"/>
              </a:rPr>
              <a:t>Background</a:t>
            </a:r>
          </a:p>
        </p:txBody>
      </p:sp>
      <p:sp>
        <p:nvSpPr>
          <p:cNvPr id="15" name="">
            <a:extLst xmlns:a="http://schemas.openxmlformats.org/drawingml/2006/main">
              <a:ext uri="{FF2B5EF4-FFF2-40B4-BE49-F238E27FC236}">
                <a16:creationId xmlns:a16="http://schemas.microsoft.com/office/drawing/2014/main" id="{B17EE4EF-7350-47E7-88A7-88323C2534F5}"/>
              </a:ext>
            </a:extLst>
          </p:cNvPr>
          <p:cNvSpPr>
            <a:spLocks xmlns:a="http://schemas.openxmlformats.org/drawingml/2006/main" noGrp="1"/>
          </p:cNvSpPr>
          <p:nvPr/>
        </p:nvSpPr>
        <p:spPr>
          <a:xfrm xmlns:a="http://schemas.openxmlformats.org/drawingml/2006/main">
            <a:off x="4495800" y="4819650"/>
            <a:ext cx="1238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8384F"/>
                </a:solidFill>
                <a:latin typeface="Helvetica Neue"/>
                <a:ea typeface="Helvetica Neue"/>
                <a:cs typeface="Helvetica Neue"/>
              </a:defRPr>
            </a:pPr>
            <a:r>
              <a:rPr sz="1500" b="0">
                <a:solidFill>
                  <a:srgbClr val="18384F"/>
                </a:solidFill>
                <a:latin typeface="Helvetica Neue"/>
                <a:ea typeface="Helvetica Neue"/>
                <a:cs typeface="Helvetica Neue"/>
              </a:rPr>
              <a:t>#F6F0E6</a:t>
            </a:r>
          </a:p>
        </p:txBody>
      </p:sp>
      <p:sp>
        <p:nvSpPr>
          <p:cNvPr id="16" name="">
            <a:extLst xmlns:a="http://schemas.openxmlformats.org/drawingml/2006/main">
              <a:ext uri="{FF2B5EF4-FFF2-40B4-BE49-F238E27FC236}">
                <a16:creationId xmlns:a16="http://schemas.microsoft.com/office/drawing/2014/main" id="{C2FD0BCA-8384-43F7-B3CA-0E7BA02C32F3}"/>
              </a:ext>
            </a:extLst>
          </p:cNvPr>
          <p:cNvSpPr>
            <a:spLocks xmlns:a="http://schemas.openxmlformats.org/drawingml/2006/main" noGrp="1"/>
          </p:cNvSpPr>
          <p:nvPr/>
        </p:nvSpPr>
        <p:spPr>
          <a:xfrm xmlns:a="http://schemas.openxmlformats.org/drawingml/2006/main">
            <a:off x="5791200" y="2457450"/>
            <a:ext cx="1190625" cy="1857375"/>
          </a:xfrm>
          <a:prstGeom xmlns:a="http://schemas.openxmlformats.org/drawingml/2006/main" prst="rect">
            <a:avLst/>
          </a:prstGeom>
          <a:solidFill xmlns:a="http://schemas.openxmlformats.org/drawingml/2006/main">
            <a:srgbClr val="17232B"/>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6F82BA1E-EDAE-477B-A85E-19D5CDA1C5A3}"/>
              </a:ext>
            </a:extLst>
          </p:cNvPr>
          <p:cNvSpPr>
            <a:spLocks xmlns:a="http://schemas.openxmlformats.org/drawingml/2006/main" noGrp="1"/>
          </p:cNvSpPr>
          <p:nvPr/>
        </p:nvSpPr>
        <p:spPr>
          <a:xfrm xmlns:a="http://schemas.openxmlformats.org/drawingml/2006/main">
            <a:off x="5791200" y="4438650"/>
            <a:ext cx="1295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8384F"/>
                </a:solidFill>
                <a:latin typeface="Helvetica Neue"/>
                <a:ea typeface="Helvetica Neue"/>
                <a:cs typeface="Helvetica Neue"/>
              </a:defRPr>
            </a:pPr>
            <a:r>
              <a:rPr sz="1500" b="0">
                <a:solidFill>
                  <a:srgbClr val="18384F"/>
                </a:solidFill>
                <a:latin typeface="Helvetica Neue"/>
                <a:ea typeface="Helvetica Neue"/>
                <a:cs typeface="Helvetica Neue"/>
              </a:rPr>
              <a:t>Text</a:t>
            </a:r>
          </a:p>
        </p:txBody>
      </p:sp>
      <p:sp>
        <p:nvSpPr>
          <p:cNvPr id="18" name="">
            <a:extLst xmlns:a="http://schemas.openxmlformats.org/drawingml/2006/main">
              <a:ext uri="{FF2B5EF4-FFF2-40B4-BE49-F238E27FC236}">
                <a16:creationId xmlns:a16="http://schemas.microsoft.com/office/drawing/2014/main" id="{585C27E2-F35D-495C-A48A-EB665A796021}"/>
              </a:ext>
            </a:extLst>
          </p:cNvPr>
          <p:cNvSpPr>
            <a:spLocks xmlns:a="http://schemas.openxmlformats.org/drawingml/2006/main" noGrp="1"/>
          </p:cNvSpPr>
          <p:nvPr/>
        </p:nvSpPr>
        <p:spPr>
          <a:xfrm xmlns:a="http://schemas.openxmlformats.org/drawingml/2006/main">
            <a:off x="5791200" y="4819650"/>
            <a:ext cx="1238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8384F"/>
                </a:solidFill>
                <a:latin typeface="Helvetica Neue"/>
                <a:ea typeface="Helvetica Neue"/>
                <a:cs typeface="Helvetica Neue"/>
              </a:defRPr>
            </a:pPr>
            <a:r>
              <a:rPr sz="1500" b="0">
                <a:solidFill>
                  <a:srgbClr val="18384F"/>
                </a:solidFill>
                <a:latin typeface="Helvetica Neue"/>
                <a:ea typeface="Helvetica Neue"/>
                <a:cs typeface="Helvetica Neue"/>
              </a:rPr>
              <a:t>#17232B</a:t>
            </a:r>
          </a:p>
        </p:txBody>
      </p:sp>
      <p:sp>
        <p:nvSpPr>
          <p:cNvPr id="19" name="">
            <a:extLst xmlns:a="http://schemas.openxmlformats.org/drawingml/2006/main">
              <a:ext uri="{FF2B5EF4-FFF2-40B4-BE49-F238E27FC236}">
                <a16:creationId xmlns:a16="http://schemas.microsoft.com/office/drawing/2014/main" id="{3546E558-7547-4C16-BE52-2F318769597D}"/>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Dominant and supporting colours establish the treatment.</a:t>
            </a:r>
          </a:p>
        </p:txBody>
      </p:sp>
      <p:sp>
        <p:nvSpPr>
          <p:cNvPr id="20" name="">
            <a:extLst xmlns:a="http://schemas.openxmlformats.org/drawingml/2006/main">
              <a:ext uri="{FF2B5EF4-FFF2-40B4-BE49-F238E27FC236}">
                <a16:creationId xmlns:a16="http://schemas.microsoft.com/office/drawing/2014/main" id="{0A24A21C-4A0B-486E-9550-AA2A6C3A13BF}"/>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An accent directs a limited area of emphasis.</a:t>
            </a:r>
          </a:p>
        </p:txBody>
      </p:sp>
      <p:sp>
        <p:nvSpPr>
          <p:cNvPr id="21" name="">
            <a:extLst xmlns:a="http://schemas.openxmlformats.org/drawingml/2006/main">
              <a:ext uri="{FF2B5EF4-FFF2-40B4-BE49-F238E27FC236}">
                <a16:creationId xmlns:a16="http://schemas.microsoft.com/office/drawing/2014/main" id="{2D4D41A7-4EAF-449B-8D73-472F42F11F3D}"/>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Background and text colours need a readability check.</a:t>
            </a:r>
          </a:p>
        </p:txBody>
      </p:sp>
      <p:sp>
        <p:nvSpPr>
          <p:cNvPr id="22" name="">
            <a:extLst xmlns:a="http://schemas.openxmlformats.org/drawingml/2006/main">
              <a:ext uri="{FF2B5EF4-FFF2-40B4-BE49-F238E27FC236}">
                <a16:creationId xmlns:a16="http://schemas.microsoft.com/office/drawing/2014/main" id="{E9F9A9E9-570F-4FF4-A873-5F7D5D473498}"/>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6EF4C660-1FEB-4E39-991F-2438F80A3490}"/>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Give five colours roles. Name which one you would use least and why.</a:t>
            </a:r>
          </a:p>
        </p:txBody>
      </p:sp>
      <p:sp>
        <p:nvSpPr>
          <p:cNvPr id="24" name="">
            <a:extLst xmlns:a="http://schemas.openxmlformats.org/drawingml/2006/main">
              <a:ext uri="{FF2B5EF4-FFF2-40B4-BE49-F238E27FC236}">
                <a16:creationId xmlns:a16="http://schemas.microsoft.com/office/drawing/2014/main" id="{620EF121-A0DA-40F7-8F73-6B31FE30370E}"/>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15 / 24   ·   Learning Studio • original teaching model; not a real campaign</a:t>
            </a:r>
          </a:p>
        </p:txBody>
      </p:sp>
    </p:spTree>
    <p:extLst>
      <p:ext uri="{BB962C8B-B14F-4D97-AF65-F5344CB8AC3E}">
        <p14:creationId xmlns:p14="http://schemas.microsoft.com/office/powerpoint/2010/main" val="209973158"/>
      </p:ext>
    </p:extLst>
  </p:cSld>
</p:sld>
</file>

<file path=ppt/slides/slide16.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A39EE78-45FE-4016-84B9-9C4241C9FF22}"/>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56696CA5-7EAF-417B-A50C-68372436863C}"/>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Colour meaning needs context</a:t>
            </a:r>
          </a:p>
        </p:txBody>
      </p:sp>
      <p:sp>
        <p:nvSpPr>
          <p:cNvPr id="3" name="">
            <a:extLst xmlns:a="http://schemas.openxmlformats.org/drawingml/2006/main">
              <a:ext uri="{FF2B5EF4-FFF2-40B4-BE49-F238E27FC236}">
                <a16:creationId xmlns:a16="http://schemas.microsoft.com/office/drawing/2014/main" id="{D11876DB-FB1E-4AD8-89A2-F9FB1D04530C}"/>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A colour choice is a claim you must examine.</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21682923a0a441d4"/>
          <a:stretch xmlns:a="http://schemas.openxmlformats.org/drawingml/2006/main"/>
        </p:blipFill>
        <p:spPr>
          <a:xfrm xmlns:a="http://schemas.openxmlformats.org/drawingml/2006/main">
            <a:off x="1006475" y="2143125"/>
            <a:ext cx="5588000" cy="31432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3EA2C6EA-E82C-4EF5-BD6F-1AF6D5C7E630}"/>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A colour can identify a particular organisation.</a:t>
            </a:r>
          </a:p>
        </p:txBody>
      </p:sp>
      <p:sp>
        <p:nvSpPr>
          <p:cNvPr id="6" name="">
            <a:extLst xmlns:a="http://schemas.openxmlformats.org/drawingml/2006/main">
              <a:ext uri="{FF2B5EF4-FFF2-40B4-BE49-F238E27FC236}">
                <a16:creationId xmlns:a16="http://schemas.microsoft.com/office/drawing/2014/main" id="{052B1716-32B2-432D-B32B-05E9F81D2DA4}"/>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Contrast and repetition support this identity.</a:t>
            </a:r>
          </a:p>
        </p:txBody>
      </p:sp>
      <p:sp>
        <p:nvSpPr>
          <p:cNvPr id="7" name="">
            <a:extLst xmlns:a="http://schemas.openxmlformats.org/drawingml/2006/main">
              <a:ext uri="{FF2B5EF4-FFF2-40B4-BE49-F238E27FC236}">
                <a16:creationId xmlns:a16="http://schemas.microsoft.com/office/drawing/2014/main" id="{0890CB4A-0F6C-4E36-8A6D-D589750F0E52}"/>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Meaning depends on source, audience and setting.</a:t>
            </a:r>
          </a:p>
        </p:txBody>
      </p:sp>
      <p:sp>
        <p:nvSpPr>
          <p:cNvPr id="8" name="">
            <a:extLst xmlns:a="http://schemas.openxmlformats.org/drawingml/2006/main">
              <a:ext uri="{FF2B5EF4-FFF2-40B4-BE49-F238E27FC236}">
                <a16:creationId xmlns:a16="http://schemas.microsoft.com/office/drawing/2014/main" id="{DF7FE7D2-E2DE-41E9-82C1-B736D5AFE38D}"/>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52EAC6F4-F95F-44CC-ACD3-B8777227452C}"/>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Separate one visible colour observation from the designer’s stated intention and your own interpretation.</a:t>
            </a:r>
          </a:p>
        </p:txBody>
      </p:sp>
      <p:sp>
        <p:nvSpPr>
          <p:cNvPr id="10" name="">
            <a:extLst xmlns:a="http://schemas.openxmlformats.org/drawingml/2006/main">
              <a:ext uri="{FF2B5EF4-FFF2-40B4-BE49-F238E27FC236}">
                <a16:creationId xmlns:a16="http://schemas.microsoft.com/office/drawing/2014/main" id="{C7B80295-B468-4796-B469-858C28543D5D}"/>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16 / 24   ·   Domenic Lippa / Pentagram • London Design Festival, 2025 • © rights holders</a:t>
            </a:r>
          </a:p>
        </p:txBody>
      </p:sp>
    </p:spTree>
    <p:extLst>
      <p:ext uri="{BB962C8B-B14F-4D97-AF65-F5344CB8AC3E}">
        <p14:creationId xmlns:p14="http://schemas.microsoft.com/office/powerpoint/2010/main" val="390823638"/>
      </p:ext>
    </p:extLst>
  </p:cSld>
</p:sld>
</file>

<file path=ppt/slides/slide17.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A45ED4A-F013-4C6E-BC02-09221C0B3323}"/>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C88B27E9-08E3-431F-992C-3C54DDDC2835}"/>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Create and transfer a palette</a:t>
            </a:r>
          </a:p>
        </p:txBody>
      </p:sp>
      <p:sp>
        <p:nvSpPr>
          <p:cNvPr id="3" name="">
            <a:extLst xmlns:a="http://schemas.openxmlformats.org/drawingml/2006/main">
              <a:ext uri="{FF2B5EF4-FFF2-40B4-BE49-F238E27FC236}">
                <a16:creationId xmlns:a16="http://schemas.microsoft.com/office/drawing/2014/main" id="{914A94CF-0AF2-4F6B-8F96-B27E05734025}"/>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Use Adobe Color, then carry exact colours into production.</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7f1b4d9278be4983"/>
          <a:stretch xmlns:a="http://schemas.openxmlformats.org/drawingml/2006/main"/>
        </p:blipFill>
        <p:spPr>
          <a:xfrm xmlns:a="http://schemas.openxmlformats.org/drawingml/2006/main">
            <a:off x="2378529" y="2143125"/>
            <a:ext cx="2843893" cy="31432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5A565EF4-4F47-4B41-A93B-058812CA52E6}"/>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Develop two palette candidates for the same brief.</a:t>
            </a:r>
          </a:p>
        </p:txBody>
      </p:sp>
      <p:sp>
        <p:nvSpPr>
          <p:cNvPr id="6" name="">
            <a:extLst xmlns:a="http://schemas.openxmlformats.org/drawingml/2006/main">
              <a:ext uri="{FF2B5EF4-FFF2-40B4-BE49-F238E27FC236}">
                <a16:creationId xmlns:a16="http://schemas.microsoft.com/office/drawing/2014/main" id="{A3B56140-ECA6-427C-824E-63E417609D00}"/>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Record HEX values and assign colour roles.</a:t>
            </a:r>
          </a:p>
        </p:txBody>
      </p:sp>
      <p:sp>
        <p:nvSpPr>
          <p:cNvPr id="7" name="">
            <a:extLst xmlns:a="http://schemas.openxmlformats.org/drawingml/2006/main">
              <a:ext uri="{FF2B5EF4-FFF2-40B4-BE49-F238E27FC236}">
                <a16:creationId xmlns:a16="http://schemas.microsoft.com/office/drawing/2014/main" id="{B7FF2536-4C30-4F98-AA1E-0C1FEA7FC2DD}"/>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In Photoshop, open Window → Swatches and add named colours.</a:t>
            </a:r>
          </a:p>
        </p:txBody>
      </p:sp>
      <p:sp>
        <p:nvSpPr>
          <p:cNvPr id="8" name="">
            <a:extLst xmlns:a="http://schemas.openxmlformats.org/drawingml/2006/main">
              <a:ext uri="{FF2B5EF4-FFF2-40B4-BE49-F238E27FC236}">
                <a16:creationId xmlns:a16="http://schemas.microsoft.com/office/drawing/2014/main" id="{1DF9BCF4-67A2-445E-AEFC-3BE7AFCA026D}"/>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0814D23C-4F9A-4182-A66B-051F386DA634}"/>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Export or record your five chosen values; apply two to a title/background comparison.</a:t>
            </a:r>
          </a:p>
        </p:txBody>
      </p:sp>
      <p:sp>
        <p:nvSpPr>
          <p:cNvPr id="10" name="">
            <a:extLst xmlns:a="http://schemas.openxmlformats.org/drawingml/2006/main">
              <a:ext uri="{FF2B5EF4-FFF2-40B4-BE49-F238E27FC236}">
                <a16:creationId xmlns:a16="http://schemas.microsoft.com/office/drawing/2014/main" id="{958535C4-D2E4-4F6F-B83B-03E8DBCFE91D}"/>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17 / 24   ·   Adobe Photoshop • Manage swatches</a:t>
            </a:r>
          </a:p>
        </p:txBody>
      </p:sp>
    </p:spTree>
    <p:extLst>
      <p:ext uri="{BB962C8B-B14F-4D97-AF65-F5344CB8AC3E}">
        <p14:creationId xmlns:p14="http://schemas.microsoft.com/office/powerpoint/2010/main" val="1272908655"/>
      </p:ext>
    </p:extLst>
  </p:cSld>
</p:sld>
</file>

<file path=ppt/slides/slide18.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F27A22F-A4B2-4774-B618-8B2F4CF0366F}"/>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C8AEF821-38DF-4911-9985-DDC7F6F23E20}"/>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Typography has communication roles</a:t>
            </a:r>
          </a:p>
        </p:txBody>
      </p:sp>
      <p:sp>
        <p:nvSpPr>
          <p:cNvPr id="3" name="">
            <a:extLst xmlns:a="http://schemas.openxmlformats.org/drawingml/2006/main">
              <a:ext uri="{FF2B5EF4-FFF2-40B4-BE49-F238E27FC236}">
                <a16:creationId xmlns:a16="http://schemas.microsoft.com/office/drawing/2014/main" id="{67709326-5097-436F-8174-CA337ED9083F}"/>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Choose a voice and a readable information structure.</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a6628a18de2c462a"/>
          <a:stretch xmlns:a="http://schemas.openxmlformats.org/drawingml/2006/main"/>
        </p:blipFill>
        <p:spPr>
          <a:xfrm xmlns:a="http://schemas.openxmlformats.org/drawingml/2006/main">
            <a:off x="1006475" y="2143125"/>
            <a:ext cx="5588000" cy="31432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32550B3A-1698-4B15-A43D-8287E2BA11FA}"/>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Typeface: the visual design of the characters.</a:t>
            </a:r>
          </a:p>
        </p:txBody>
      </p:sp>
      <p:sp>
        <p:nvSpPr>
          <p:cNvPr id="6" name="">
            <a:extLst xmlns:a="http://schemas.openxmlformats.org/drawingml/2006/main">
              <a:ext uri="{FF2B5EF4-FFF2-40B4-BE49-F238E27FC236}">
                <a16:creationId xmlns:a16="http://schemas.microsoft.com/office/drawing/2014/main" id="{109AE081-61BF-4D47-BD0C-C9D8C3073079}"/>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Weight and size distinguish information roles.</a:t>
            </a:r>
          </a:p>
        </p:txBody>
      </p:sp>
      <p:sp>
        <p:nvSpPr>
          <p:cNvPr id="7" name="">
            <a:extLst xmlns:a="http://schemas.openxmlformats.org/drawingml/2006/main">
              <a:ext uri="{FF2B5EF4-FFF2-40B4-BE49-F238E27FC236}">
                <a16:creationId xmlns:a16="http://schemas.microsoft.com/office/drawing/2014/main" id="{127EB270-EDCA-4660-AF20-1D74C651CB49}"/>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Hierarchy matters before adding extra typefaces.</a:t>
            </a:r>
          </a:p>
        </p:txBody>
      </p:sp>
      <p:sp>
        <p:nvSpPr>
          <p:cNvPr id="8" name="">
            <a:extLst xmlns:a="http://schemas.openxmlformats.org/drawingml/2006/main">
              <a:ext uri="{FF2B5EF4-FFF2-40B4-BE49-F238E27FC236}">
                <a16:creationId xmlns:a16="http://schemas.microsoft.com/office/drawing/2014/main" id="{AF4E5376-7788-4DD0-899F-751B84527556}"/>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D05D9651-BD5F-4FE5-B023-EB8C02E9344E}"/>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Name one typographic relationship and one legibility limitation in this real identity.</a:t>
            </a:r>
          </a:p>
        </p:txBody>
      </p:sp>
      <p:sp>
        <p:nvSpPr>
          <p:cNvPr id="10" name="">
            <a:extLst xmlns:a="http://schemas.openxmlformats.org/drawingml/2006/main">
              <a:ext uri="{FF2B5EF4-FFF2-40B4-BE49-F238E27FC236}">
                <a16:creationId xmlns:a16="http://schemas.microsoft.com/office/drawing/2014/main" id="{70B9819B-1B36-4D1D-A483-8472D31B1D1D}"/>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18 / 24   ·   Domenic Lippa / Pentagram • London Design Festival, 2025 • © rights holders</a:t>
            </a:r>
          </a:p>
        </p:txBody>
      </p:sp>
    </p:spTree>
    <p:extLst>
      <p:ext uri="{BB962C8B-B14F-4D97-AF65-F5344CB8AC3E}">
        <p14:creationId xmlns:p14="http://schemas.microsoft.com/office/powerpoint/2010/main" val="1582767108"/>
      </p:ext>
    </p:extLst>
  </p:cSld>
</p:sld>
</file>

<file path=ppt/slides/slide19.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4230AAC-A19E-4F46-92DE-0DFC0E9EAC40}"/>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REMEMBER</a:t>
            </a:r>
          </a:p>
        </p:txBody>
      </p:sp>
      <p:sp>
        <p:nvSpPr>
          <p:cNvPr id="2" name="">
            <a:extLst xmlns:a="http://schemas.openxmlformats.org/drawingml/2006/main">
              <a:ext uri="{FF2B5EF4-FFF2-40B4-BE49-F238E27FC236}">
                <a16:creationId xmlns:a16="http://schemas.microsoft.com/office/drawing/2014/main" id="{20A6B7CA-3858-4E38-A015-A7EDF150C314}"/>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Kerning and tracking</a:t>
            </a:r>
          </a:p>
        </p:txBody>
      </p:sp>
      <p:sp>
        <p:nvSpPr>
          <p:cNvPr id="3" name="">
            <a:extLst xmlns:a="http://schemas.openxmlformats.org/drawingml/2006/main">
              <a:ext uri="{FF2B5EF4-FFF2-40B4-BE49-F238E27FC236}">
                <a16:creationId xmlns:a16="http://schemas.microsoft.com/office/drawing/2014/main" id="{85D31A75-EB3A-4ABF-A6FA-98B448A8EEA8}"/>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One pair and a selected run need different controls.</a:t>
            </a:r>
          </a:p>
        </p:txBody>
      </p:sp>
      <p:sp>
        <p:nvSpPr>
          <p:cNvPr id="4" name="">
            <a:extLst xmlns:a="http://schemas.openxmlformats.org/drawingml/2006/main">
              <a:ext uri="{FF2B5EF4-FFF2-40B4-BE49-F238E27FC236}">
                <a16:creationId xmlns:a16="http://schemas.microsoft.com/office/drawing/2014/main" id="{A3768B37-1F32-496A-86F5-BCA9416CCA0C}"/>
              </a:ext>
            </a:extLst>
          </p:cNvPr>
          <p:cNvSpPr>
            <a:spLocks xmlns:a="http://schemas.openxmlformats.org/drawingml/2006/main" noGrp="1"/>
          </p:cNvSpPr>
          <p:nvPr/>
        </p:nvSpPr>
        <p:spPr>
          <a:xfrm xmlns:a="http://schemas.openxmlformats.org/drawingml/2006/main">
            <a:off x="752475" y="2505075"/>
            <a:ext cx="233362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6150" b="1">
                <a:solidFill>
                  <a:srgbClr val="18384F"/>
                </a:solidFill>
                <a:latin typeface="Helvetica Neue"/>
                <a:ea typeface="Helvetica Neue"/>
                <a:cs typeface="Helvetica Neue"/>
              </a:defRPr>
            </a:pPr>
            <a:r>
              <a:rPr sz="6150" b="1">
                <a:solidFill>
                  <a:srgbClr val="18384F"/>
                </a:solidFill>
                <a:latin typeface="Helvetica Neue"/>
                <a:ea typeface="Helvetica Neue"/>
                <a:cs typeface="Helvetica Neue"/>
              </a:rPr>
              <a:t>AV</a:t>
            </a:r>
          </a:p>
        </p:txBody>
      </p:sp>
      <p:sp>
        <p:nvSpPr>
          <p:cNvPr id="5" name="">
            <a:extLst xmlns:a="http://schemas.openxmlformats.org/drawingml/2006/main">
              <a:ext uri="{FF2B5EF4-FFF2-40B4-BE49-F238E27FC236}">
                <a16:creationId xmlns:a16="http://schemas.microsoft.com/office/drawing/2014/main" id="{FE9A2CD3-5BC4-47B7-8365-785FA2D46DDB}"/>
              </a:ext>
            </a:extLst>
          </p:cNvPr>
          <p:cNvSpPr>
            <a:spLocks xmlns:a="http://schemas.openxmlformats.org/drawingml/2006/main" noGrp="1"/>
          </p:cNvSpPr>
          <p:nvPr/>
        </p:nvSpPr>
        <p:spPr>
          <a:xfrm xmlns:a="http://schemas.openxmlformats.org/drawingml/2006/main">
            <a:off x="3657600" y="2505075"/>
            <a:ext cx="2952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6150" b="1">
                <a:solidFill>
                  <a:srgbClr val="18384F"/>
                </a:solidFill>
                <a:latin typeface="Helvetica Neue"/>
                <a:ea typeface="Helvetica Neue"/>
                <a:cs typeface="Helvetica Neue"/>
              </a:defRPr>
            </a:pPr>
            <a:r>
              <a:rPr sz="6150" b="1">
                <a:solidFill>
                  <a:srgbClr val="18384F"/>
                </a:solidFill>
                <a:latin typeface="Helvetica Neue"/>
                <a:ea typeface="Helvetica Neue"/>
                <a:cs typeface="Helvetica Neue"/>
              </a:rPr>
              <a:t>A V</a:t>
            </a:r>
          </a:p>
        </p:txBody>
      </p:sp>
      <p:sp>
        <p:nvSpPr>
          <p:cNvPr id="6" name="">
            <a:extLst xmlns:a="http://schemas.openxmlformats.org/drawingml/2006/main">
              <a:ext uri="{FF2B5EF4-FFF2-40B4-BE49-F238E27FC236}">
                <a16:creationId xmlns:a16="http://schemas.microsoft.com/office/drawing/2014/main" id="{B4D286BE-6732-4CDC-BD31-59159E3FC8AE}"/>
              </a:ext>
            </a:extLst>
          </p:cNvPr>
          <p:cNvSpPr>
            <a:spLocks xmlns:a="http://schemas.openxmlformats.org/drawingml/2006/main" noGrp="1"/>
          </p:cNvSpPr>
          <p:nvPr/>
        </p:nvSpPr>
        <p:spPr>
          <a:xfrm xmlns:a="http://schemas.openxmlformats.org/drawingml/2006/main">
            <a:off x="704850" y="3648075"/>
            <a:ext cx="5905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66569"/>
                </a:solidFill>
                <a:latin typeface="Helvetica Neue"/>
                <a:ea typeface="Helvetica Neue"/>
                <a:cs typeface="Helvetica Neue"/>
              </a:defRPr>
            </a:pPr>
            <a:r>
              <a:rPr sz="1875" b="0">
                <a:solidFill>
                  <a:srgbClr val="166569"/>
                </a:solidFill>
                <a:latin typeface="Helvetica Neue"/>
                <a:ea typeface="Helvetica Neue"/>
                <a:cs typeface="Helvetica Neue"/>
              </a:rPr>
              <a:t>Pair: kerning</a:t>
            </a:r>
          </a:p>
        </p:txBody>
      </p:sp>
      <p:sp>
        <p:nvSpPr>
          <p:cNvPr id="7" name="">
            <a:extLst xmlns:a="http://schemas.openxmlformats.org/drawingml/2006/main">
              <a:ext uri="{FF2B5EF4-FFF2-40B4-BE49-F238E27FC236}">
                <a16:creationId xmlns:a16="http://schemas.microsoft.com/office/drawing/2014/main" id="{E24BF52B-4F26-401D-8F6E-7789588B3DBE}"/>
              </a:ext>
            </a:extLst>
          </p:cNvPr>
          <p:cNvSpPr>
            <a:spLocks xmlns:a="http://schemas.openxmlformats.org/drawingml/2006/main" noGrp="1"/>
          </p:cNvSpPr>
          <p:nvPr/>
        </p:nvSpPr>
        <p:spPr>
          <a:xfrm xmlns:a="http://schemas.openxmlformats.org/drawingml/2006/main">
            <a:off x="752475" y="4200525"/>
            <a:ext cx="5905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8384F"/>
                </a:solidFill>
                <a:latin typeface="Helvetica Neue"/>
                <a:ea typeface="Helvetica Neue"/>
                <a:cs typeface="Helvetica Neue"/>
              </a:defRPr>
            </a:pPr>
            <a:r>
              <a:rPr sz="2700" b="1">
                <a:solidFill>
                  <a:srgbClr val="18384F"/>
                </a:solidFill>
                <a:latin typeface="Helvetica Neue"/>
                <a:ea typeface="Helvetica Neue"/>
                <a:cs typeface="Helvetica Neue"/>
              </a:rPr>
              <a:t>ARTS SHOWCASE</a:t>
            </a:r>
          </a:p>
        </p:txBody>
      </p:sp>
      <p:sp>
        <p:nvSpPr>
          <p:cNvPr id="8" name="">
            <a:extLst xmlns:a="http://schemas.openxmlformats.org/drawingml/2006/main">
              <a:ext uri="{FF2B5EF4-FFF2-40B4-BE49-F238E27FC236}">
                <a16:creationId xmlns:a16="http://schemas.microsoft.com/office/drawing/2014/main" id="{23B73AB5-3376-432E-9462-3D45B703FD70}"/>
              </a:ext>
            </a:extLst>
          </p:cNvPr>
          <p:cNvSpPr>
            <a:spLocks xmlns:a="http://schemas.openxmlformats.org/drawingml/2006/main" noGrp="1"/>
          </p:cNvSpPr>
          <p:nvPr/>
        </p:nvSpPr>
        <p:spPr>
          <a:xfrm xmlns:a="http://schemas.openxmlformats.org/drawingml/2006/main">
            <a:off x="752475" y="4791075"/>
            <a:ext cx="5905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8384F"/>
                </a:solidFill>
                <a:latin typeface="Helvetica Neue"/>
                <a:ea typeface="Helvetica Neue"/>
                <a:cs typeface="Helvetica Neue"/>
              </a:defRPr>
            </a:pPr>
            <a:r>
              <a:rPr sz="2400" b="0">
                <a:solidFill>
                  <a:srgbClr val="18384F"/>
                </a:solidFill>
                <a:latin typeface="Helvetica Neue"/>
                <a:ea typeface="Helvetica Neue"/>
                <a:cs typeface="Helvetica Neue"/>
              </a:rPr>
              <a:t>A R T S   S H O W C A S E</a:t>
            </a:r>
          </a:p>
        </p:txBody>
      </p:sp>
      <p:sp>
        <p:nvSpPr>
          <p:cNvPr id="9" name="">
            <a:extLst xmlns:a="http://schemas.openxmlformats.org/drawingml/2006/main">
              <a:ext uri="{FF2B5EF4-FFF2-40B4-BE49-F238E27FC236}">
                <a16:creationId xmlns:a16="http://schemas.microsoft.com/office/drawing/2014/main" id="{819A1E65-FCC2-433D-B4DB-B571DE2365B4}"/>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Kerning changes the gap between a character pair.</a:t>
            </a:r>
          </a:p>
        </p:txBody>
      </p:sp>
      <p:sp>
        <p:nvSpPr>
          <p:cNvPr id="10" name="">
            <a:extLst xmlns:a="http://schemas.openxmlformats.org/drawingml/2006/main">
              <a:ext uri="{FF2B5EF4-FFF2-40B4-BE49-F238E27FC236}">
                <a16:creationId xmlns:a16="http://schemas.microsoft.com/office/drawing/2014/main" id="{C88E6A24-D004-4EB5-8E34-CE44ABA02818}"/>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Tracking changes spacing across a selected range.</a:t>
            </a:r>
          </a:p>
        </p:txBody>
      </p:sp>
      <p:sp>
        <p:nvSpPr>
          <p:cNvPr id="11" name="">
            <a:extLst xmlns:a="http://schemas.openxmlformats.org/drawingml/2006/main">
              <a:ext uri="{FF2B5EF4-FFF2-40B4-BE49-F238E27FC236}">
                <a16:creationId xmlns:a16="http://schemas.microsoft.com/office/drawing/2014/main" id="{9E2DCF88-C730-4562-B60B-228189FBB891}"/>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Inspect the visible result at the intended size.</a:t>
            </a:r>
          </a:p>
        </p:txBody>
      </p:sp>
      <p:sp>
        <p:nvSpPr>
          <p:cNvPr id="12" name="">
            <a:extLst xmlns:a="http://schemas.openxmlformats.org/drawingml/2006/main">
              <a:ext uri="{FF2B5EF4-FFF2-40B4-BE49-F238E27FC236}">
                <a16:creationId xmlns:a16="http://schemas.microsoft.com/office/drawing/2014/main" id="{A12F784A-DF0E-4452-B31B-6B8214DEE4A4}"/>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37B2E8E8-C446-4FA9-8BE3-D4ECC13B1768}"/>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A gap between A and V is awkward, but the rest of the title is fine. Which control and selection are appropriate?</a:t>
            </a:r>
          </a:p>
        </p:txBody>
      </p:sp>
      <p:sp>
        <p:nvSpPr>
          <p:cNvPr id="14" name="">
            <a:extLst xmlns:a="http://schemas.openxmlformats.org/drawingml/2006/main">
              <a:ext uri="{FF2B5EF4-FFF2-40B4-BE49-F238E27FC236}">
                <a16:creationId xmlns:a16="http://schemas.microsoft.com/office/drawing/2014/main" id="{45BB3300-000E-4022-9263-A62B093E10AE}"/>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19 / 24   ·   Adobe Photoshop • Line and character spacing</a:t>
            </a:r>
          </a:p>
        </p:txBody>
      </p:sp>
    </p:spTree>
    <p:extLst>
      <p:ext uri="{BB962C8B-B14F-4D97-AF65-F5344CB8AC3E}">
        <p14:creationId xmlns:p14="http://schemas.microsoft.com/office/powerpoint/2010/main" val="1376467342"/>
      </p:ext>
    </p:extLst>
  </p:cSld>
</p:sld>
</file>

<file path=ppt/slides/slide20.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14EA9F1C-C301-42C8-91E6-22E18B848D79}"/>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E008B31A-1E1A-4488-A036-99C260F63CFF}"/>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Leading and alignment</a:t>
            </a:r>
          </a:p>
        </p:txBody>
      </p:sp>
      <p:sp>
        <p:nvSpPr>
          <p:cNvPr id="3" name="">
            <a:extLst xmlns:a="http://schemas.openxmlformats.org/drawingml/2006/main">
              <a:ext uri="{FF2B5EF4-FFF2-40B4-BE49-F238E27FC236}">
                <a16:creationId xmlns:a16="http://schemas.microsoft.com/office/drawing/2014/main" id="{A0B935D5-3B22-409F-AEA8-F379816B176A}"/>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Manage the lines as well as the letters.</a:t>
            </a:r>
          </a:p>
        </p:txBody>
      </p:sp>
      <p:sp>
        <p:nvSpPr>
          <p:cNvPr id="4" name="">
            <a:extLst xmlns:a="http://schemas.openxmlformats.org/drawingml/2006/main">
              <a:ext uri="{FF2B5EF4-FFF2-40B4-BE49-F238E27FC236}">
                <a16:creationId xmlns:a16="http://schemas.microsoft.com/office/drawing/2014/main" id="{B3756A30-A155-4F42-80CF-2268428EEDC7}"/>
              </a:ext>
            </a:extLst>
          </p:cNvPr>
          <p:cNvSpPr>
            <a:spLocks xmlns:a="http://schemas.openxmlformats.org/drawingml/2006/main" noGrp="1"/>
          </p:cNvSpPr>
          <p:nvPr/>
        </p:nvSpPr>
        <p:spPr>
          <a:xfrm xmlns:a="http://schemas.openxmlformats.org/drawingml/2006/main">
            <a:off x="609600" y="2314575"/>
            <a:ext cx="6191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8384F"/>
                </a:solidFill>
                <a:latin typeface="Helvetica Neue"/>
                <a:ea typeface="Helvetica Neue"/>
                <a:cs typeface="Helvetica Neue"/>
              </a:defRPr>
            </a:pPr>
            <a:r>
              <a:rPr sz="3000" b="1">
                <a:solidFill>
                  <a:srgbClr val="18384F"/>
                </a:solidFill>
                <a:latin typeface="Helvetica Neue"/>
                <a:ea typeface="Helvetica Neue"/>
                <a:cs typeface="Helvetica Neue"/>
              </a:rPr>
              <a:t>A story told</a:t>
            </a:r>
          </a:p>
          <a:p xmlns:a="http://schemas.openxmlformats.org/drawingml/2006/main">
            <a:pPr>
              <a:defRPr sz="3000" b="1">
                <a:solidFill>
                  <a:srgbClr val="18384F"/>
                </a:solidFill>
                <a:latin typeface="Helvetica Neue"/>
                <a:ea typeface="Helvetica Neue"/>
                <a:cs typeface="Helvetica Neue"/>
              </a:defRPr>
            </a:pPr>
            <a:r>
              <a:rPr sz="3000" b="1">
                <a:solidFill>
                  <a:srgbClr val="18384F"/>
                </a:solidFill>
                <a:latin typeface="Helvetica Neue"/>
                <a:ea typeface="Helvetica Neue"/>
                <a:cs typeface="Helvetica Neue"/>
              </a:rPr>
              <a:t>in two lines</a:t>
            </a:r>
          </a:p>
        </p:txBody>
      </p:sp>
      <p:sp>
        <p:nvSpPr>
          <p:cNvPr id="5" name="">
            <a:extLst xmlns:a="http://schemas.openxmlformats.org/drawingml/2006/main">
              <a:ext uri="{FF2B5EF4-FFF2-40B4-BE49-F238E27FC236}">
                <a16:creationId xmlns:a16="http://schemas.microsoft.com/office/drawing/2014/main" id="{0650D96C-81DD-4348-8B0D-6EDB212C098E}"/>
              </a:ext>
            </a:extLst>
          </p:cNvPr>
          <p:cNvSpPr>
            <a:spLocks xmlns:a="http://schemas.openxmlformats.org/drawingml/2006/main" noGrp="1"/>
          </p:cNvSpPr>
          <p:nvPr/>
        </p:nvSpPr>
        <p:spPr>
          <a:xfrm xmlns:a="http://schemas.openxmlformats.org/drawingml/2006/main">
            <a:off x="609600" y="2743200"/>
            <a:ext cx="4476750" cy="28575"/>
          </a:xfrm>
          <a:prstGeom xmlns:a="http://schemas.openxmlformats.org/drawingml/2006/main" prst="rect">
            <a:avLst/>
          </a:prstGeom>
          <a:solidFill xmlns:a="http://schemas.openxmlformats.org/drawingml/2006/main">
            <a:srgbClr val="F4B86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3328B206-898A-4545-B58B-1D84C9B4AFC2}"/>
              </a:ext>
            </a:extLst>
          </p:cNvPr>
          <p:cNvSpPr>
            <a:spLocks xmlns:a="http://schemas.openxmlformats.org/drawingml/2006/main" noGrp="1"/>
          </p:cNvSpPr>
          <p:nvPr/>
        </p:nvSpPr>
        <p:spPr>
          <a:xfrm xmlns:a="http://schemas.openxmlformats.org/drawingml/2006/main">
            <a:off x="609600" y="3305175"/>
            <a:ext cx="4476750" cy="28575"/>
          </a:xfrm>
          <a:prstGeom xmlns:a="http://schemas.openxmlformats.org/drawingml/2006/main" prst="rect">
            <a:avLst/>
          </a:prstGeom>
          <a:solidFill xmlns:a="http://schemas.openxmlformats.org/drawingml/2006/main">
            <a:srgbClr val="F4B860"/>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9A225B9D-87F7-49B3-B2DF-0A77C579D710}"/>
              </a:ext>
            </a:extLst>
          </p:cNvPr>
          <p:cNvSpPr>
            <a:spLocks xmlns:a="http://schemas.openxmlformats.org/drawingml/2006/main" noGrp="1"/>
          </p:cNvSpPr>
          <p:nvPr/>
        </p:nvSpPr>
        <p:spPr>
          <a:xfrm xmlns:a="http://schemas.openxmlformats.org/drawingml/2006/main">
            <a:off x="609600" y="3695700"/>
            <a:ext cx="6191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Baseline → baseline = leading</a:t>
            </a:r>
          </a:p>
        </p:txBody>
      </p:sp>
      <p:sp>
        <p:nvSpPr>
          <p:cNvPr id="8" name="">
            <a:extLst xmlns:a="http://schemas.openxmlformats.org/drawingml/2006/main">
              <a:ext uri="{FF2B5EF4-FFF2-40B4-BE49-F238E27FC236}">
                <a16:creationId xmlns:a16="http://schemas.microsoft.com/office/drawing/2014/main" id="{9B62327E-11FD-48E4-BCE2-00C1912C8834}"/>
              </a:ext>
            </a:extLst>
          </p:cNvPr>
          <p:cNvSpPr>
            <a:spLocks xmlns:a="http://schemas.openxmlformats.org/drawingml/2006/main" noGrp="1"/>
          </p:cNvSpPr>
          <p:nvPr/>
        </p:nvSpPr>
        <p:spPr>
          <a:xfrm xmlns:a="http://schemas.openxmlformats.org/drawingml/2006/main">
            <a:off x="609600" y="4400550"/>
            <a:ext cx="6191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8384F"/>
                </a:solidFill>
                <a:latin typeface="Helvetica Neue"/>
                <a:ea typeface="Helvetica Neue"/>
                <a:cs typeface="Helvetica Neue"/>
              </a:defRPr>
            </a:pPr>
            <a:r>
              <a:rPr sz="2250" b="0">
                <a:solidFill>
                  <a:srgbClr val="18384F"/>
                </a:solidFill>
                <a:latin typeface="Helvetica Neue"/>
                <a:ea typeface="Helvetica Neue"/>
                <a:cs typeface="Helvetica Neue"/>
              </a:rPr>
              <a:t>A shared reading edge</a:t>
            </a:r>
          </a:p>
          <a:p xmlns:a="http://schemas.openxmlformats.org/drawingml/2006/main">
            <a:pPr>
              <a:defRPr sz="2250" b="0">
                <a:solidFill>
                  <a:srgbClr val="18384F"/>
                </a:solidFill>
                <a:latin typeface="Helvetica Neue"/>
                <a:ea typeface="Helvetica Neue"/>
                <a:cs typeface="Helvetica Neue"/>
              </a:defRPr>
            </a:pPr>
            <a:r>
              <a:rPr sz="2250" b="0">
                <a:solidFill>
                  <a:srgbClr val="18384F"/>
                </a:solidFill>
                <a:latin typeface="Helvetica Neue"/>
                <a:ea typeface="Helvetica Neue"/>
                <a:cs typeface="Helvetica Neue"/>
              </a:rPr>
              <a:t>organises this text.</a:t>
            </a:r>
          </a:p>
        </p:txBody>
      </p:sp>
      <p:sp>
        <p:nvSpPr>
          <p:cNvPr id="9" name="">
            <a:extLst xmlns:a="http://schemas.openxmlformats.org/drawingml/2006/main">
              <a:ext uri="{FF2B5EF4-FFF2-40B4-BE49-F238E27FC236}">
                <a16:creationId xmlns:a16="http://schemas.microsoft.com/office/drawing/2014/main" id="{E2DEFC92-3E55-48FA-9455-3E08524D1BE4}"/>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Leading sets the distance between text baselines.</a:t>
            </a:r>
          </a:p>
        </p:txBody>
      </p:sp>
      <p:sp>
        <p:nvSpPr>
          <p:cNvPr id="10" name="">
            <a:extLst xmlns:a="http://schemas.openxmlformats.org/drawingml/2006/main">
              <a:ext uri="{FF2B5EF4-FFF2-40B4-BE49-F238E27FC236}">
                <a16:creationId xmlns:a16="http://schemas.microsoft.com/office/drawing/2014/main" id="{B70D5F51-71B0-4EB6-BD73-D9D9599B4CEB}"/>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Alignment establishes the shared reading edge.</a:t>
            </a:r>
          </a:p>
        </p:txBody>
      </p:sp>
      <p:sp>
        <p:nvSpPr>
          <p:cNvPr id="11" name="">
            <a:extLst xmlns:a="http://schemas.openxmlformats.org/drawingml/2006/main">
              <a:ext uri="{FF2B5EF4-FFF2-40B4-BE49-F238E27FC236}">
                <a16:creationId xmlns:a16="http://schemas.microsoft.com/office/drawing/2014/main" id="{D9DC3298-B207-4BA8-B5E3-346EB0081D07}"/>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Check line breaks and proximity to other information.</a:t>
            </a:r>
          </a:p>
        </p:txBody>
      </p:sp>
      <p:sp>
        <p:nvSpPr>
          <p:cNvPr id="12" name="">
            <a:extLst xmlns:a="http://schemas.openxmlformats.org/drawingml/2006/main">
              <a:ext uri="{FF2B5EF4-FFF2-40B4-BE49-F238E27FC236}">
                <a16:creationId xmlns:a16="http://schemas.microsoft.com/office/drawing/2014/main" id="{3833C13C-4ED9-424E-8DE6-F2F4CDF262B8}"/>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CAD8CDCC-4ADA-4277-B3C0-61F59687137D}"/>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Diagnose the cramped two-line message. Name the control and one thing to keep constant.</a:t>
            </a:r>
          </a:p>
        </p:txBody>
      </p:sp>
      <p:sp>
        <p:nvSpPr>
          <p:cNvPr id="14" name="">
            <a:extLst xmlns:a="http://schemas.openxmlformats.org/drawingml/2006/main">
              <a:ext uri="{FF2B5EF4-FFF2-40B4-BE49-F238E27FC236}">
                <a16:creationId xmlns:a16="http://schemas.microsoft.com/office/drawing/2014/main" id="{AAC44EE8-AE2E-46FF-8F09-3E94C60421D8}"/>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20 / 24   ·   Adobe Photoshop • Line and character spacing</a:t>
            </a:r>
          </a:p>
        </p:txBody>
      </p:sp>
    </p:spTree>
    <p:extLst>
      <p:ext uri="{BB962C8B-B14F-4D97-AF65-F5344CB8AC3E}">
        <p14:creationId xmlns:p14="http://schemas.microsoft.com/office/powerpoint/2010/main" val="667052886"/>
      </p:ext>
    </p:extLst>
  </p:cSld>
</p:sld>
</file>

<file path=ppt/slides/slide21.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5FFE83A9-1EDC-4E20-A2B3-A393D04603F2}"/>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E462CCC8-1BC4-4101-BD2F-17CA595CEE11}"/>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Typography in Photoshop</a:t>
            </a:r>
          </a:p>
        </p:txBody>
      </p:sp>
      <p:sp>
        <p:nvSpPr>
          <p:cNvPr id="3" name="">
            <a:extLst xmlns:a="http://schemas.openxmlformats.org/drawingml/2006/main">
              <a:ext uri="{FF2B5EF4-FFF2-40B4-BE49-F238E27FC236}">
                <a16:creationId xmlns:a16="http://schemas.microsoft.com/office/drawing/2014/main" id="{CEA76B67-DD29-4903-88CE-4536800E0D37}"/>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Match the control to the problem you observed.</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9b64074f67654d8b"/>
          <a:stretch xmlns:a="http://schemas.openxmlformats.org/drawingml/2006/main"/>
        </p:blipFill>
        <p:spPr>
          <a:xfrm xmlns:a="http://schemas.openxmlformats.org/drawingml/2006/main">
            <a:off x="1335881" y="2143125"/>
            <a:ext cx="4929188" cy="2190750"/>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af05f7a871bb452e"/>
          <a:stretch xmlns:a="http://schemas.openxmlformats.org/drawingml/2006/main"/>
        </p:blipFill>
        <p:spPr>
          <a:xfrm xmlns:a="http://schemas.openxmlformats.org/drawingml/2006/main">
            <a:off x="2289008" y="4429125"/>
            <a:ext cx="3022934" cy="8572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E2CE9DD2-5265-456C-AB59-34FADFE0D41D}"/>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Select the Type layer and the relevant text.</a:t>
            </a:r>
          </a:p>
        </p:txBody>
      </p:sp>
      <p:sp>
        <p:nvSpPr>
          <p:cNvPr id="7" name="">
            <a:extLst xmlns:a="http://schemas.openxmlformats.org/drawingml/2006/main">
              <a:ext uri="{FF2B5EF4-FFF2-40B4-BE49-F238E27FC236}">
                <a16:creationId xmlns:a16="http://schemas.microsoft.com/office/drawing/2014/main" id="{EB09D72E-3AD7-401E-B8A6-745CCF5453A9}"/>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Use the Character controls for size, leading, kerning or tracking.</a:t>
            </a:r>
          </a:p>
        </p:txBody>
      </p:sp>
      <p:sp>
        <p:nvSpPr>
          <p:cNvPr id="8" name="">
            <a:extLst xmlns:a="http://schemas.openxmlformats.org/drawingml/2006/main">
              <a:ext uri="{FF2B5EF4-FFF2-40B4-BE49-F238E27FC236}">
                <a16:creationId xmlns:a16="http://schemas.microsoft.com/office/drawing/2014/main" id="{2C6367B8-A99C-4D09-84A1-ACFEFF21BEEE}"/>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Keep the Type layer editable for the next revision.</a:t>
            </a:r>
          </a:p>
        </p:txBody>
      </p:sp>
      <p:sp>
        <p:nvSpPr>
          <p:cNvPr id="9" name="">
            <a:extLst xmlns:a="http://schemas.openxmlformats.org/drawingml/2006/main">
              <a:ext uri="{FF2B5EF4-FFF2-40B4-BE49-F238E27FC236}">
                <a16:creationId xmlns:a16="http://schemas.microsoft.com/office/drawing/2014/main" id="{20508609-D56B-483A-9BF5-771CEBA1B938}"/>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0E071D82-215F-41AB-B58C-932FAAEEF4B9}"/>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Locate one pair control and one range control in the image. Explain when each is useful.</a:t>
            </a:r>
          </a:p>
        </p:txBody>
      </p:sp>
      <p:sp>
        <p:nvSpPr>
          <p:cNvPr id="11" name="">
            <a:extLst xmlns:a="http://schemas.openxmlformats.org/drawingml/2006/main">
              <a:ext uri="{FF2B5EF4-FFF2-40B4-BE49-F238E27FC236}">
                <a16:creationId xmlns:a16="http://schemas.microsoft.com/office/drawing/2014/main" id="{3E02BCF7-EE48-42B6-A3AD-87EDABFC6D14}"/>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21 / 24   ·   Learning Studio • genuine Photoshop 2026 capture of a scripted practice demonstration</a:t>
            </a:r>
          </a:p>
        </p:txBody>
      </p:sp>
    </p:spTree>
    <p:extLst>
      <p:ext uri="{BB962C8B-B14F-4D97-AF65-F5344CB8AC3E}">
        <p14:creationId xmlns:p14="http://schemas.microsoft.com/office/powerpoint/2010/main" val="316474574"/>
      </p:ext>
    </p:extLst>
  </p:cSld>
</p:sld>
</file>

<file path=ppt/slides/slide22.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E520475-7CB6-41DC-89BA-B233B4AB6176}"/>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7E8AA5E7-8D69-4CCD-98F1-D8C4F54D9B7F}"/>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A photographic communication cue</a:t>
            </a:r>
          </a:p>
        </p:txBody>
      </p:sp>
      <p:sp>
        <p:nvSpPr>
          <p:cNvPr id="3" name="">
            <a:extLst xmlns:a="http://schemas.openxmlformats.org/drawingml/2006/main">
              <a:ext uri="{FF2B5EF4-FFF2-40B4-BE49-F238E27FC236}">
                <a16:creationId xmlns:a16="http://schemas.microsoft.com/office/drawing/2014/main" id="{D3B921AE-6710-432E-92E1-A5D864AC20B0}"/>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A catalogue image relates product, typography and historical context.</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715e8ef3691d4e30"/>
          <a:stretch xmlns:a="http://schemas.openxmlformats.org/drawingml/2006/main"/>
        </p:blipFill>
        <p:spPr>
          <a:xfrm xmlns:a="http://schemas.openxmlformats.org/drawingml/2006/main">
            <a:off x="1293404" y="2143125"/>
            <a:ext cx="5014143" cy="31432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5A65F1D1-B7A9-406C-9000-6F12B699B4FE}"/>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An image can suggest a product and a setting.</a:t>
            </a:r>
          </a:p>
        </p:txBody>
      </p:sp>
      <p:sp>
        <p:nvSpPr>
          <p:cNvPr id="6" name="">
            <a:extLst xmlns:a="http://schemas.openxmlformats.org/drawingml/2006/main">
              <a:ext uri="{FF2B5EF4-FFF2-40B4-BE49-F238E27FC236}">
                <a16:creationId xmlns:a16="http://schemas.microsoft.com/office/drawing/2014/main" id="{A150C550-A180-481D-A0D6-5F51B6B50C35}"/>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Visible objects are evidence; intentions need a source.</a:t>
            </a:r>
          </a:p>
        </p:txBody>
      </p:sp>
      <p:sp>
        <p:nvSpPr>
          <p:cNvPr id="7" name="">
            <a:extLst xmlns:a="http://schemas.openxmlformats.org/drawingml/2006/main">
              <a:ext uri="{FF2B5EF4-FFF2-40B4-BE49-F238E27FC236}">
                <a16:creationId xmlns:a16="http://schemas.microsoft.com/office/drawing/2014/main" id="{09A9F70E-C2F2-4386-9340-65A0DB088EB6}"/>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A historical catalogue is a different encounter from a modern event identity.</a:t>
            </a:r>
          </a:p>
        </p:txBody>
      </p:sp>
      <p:sp>
        <p:nvSpPr>
          <p:cNvPr id="8" name="">
            <a:extLst xmlns:a="http://schemas.openxmlformats.org/drawingml/2006/main">
              <a:ext uri="{FF2B5EF4-FFF2-40B4-BE49-F238E27FC236}">
                <a16:creationId xmlns:a16="http://schemas.microsoft.com/office/drawing/2014/main" id="{7BE00ACE-0C85-4E97-82F2-C377A70550A8}"/>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4676D90B-930F-4226-8C38-82B5845C4DA2}"/>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Record one visible observation, one sourced historical fact and one possible interpretation.</a:t>
            </a:r>
          </a:p>
        </p:txBody>
      </p:sp>
      <p:sp>
        <p:nvSpPr>
          <p:cNvPr id="10" name="">
            <a:extLst xmlns:a="http://schemas.openxmlformats.org/drawingml/2006/main">
              <a:ext uri="{FF2B5EF4-FFF2-40B4-BE49-F238E27FC236}">
                <a16:creationId xmlns:a16="http://schemas.microsoft.com/office/drawing/2014/main" id="{97ECFF3F-18DF-43CC-BE26-C5EC3DC628A2}"/>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22 / 24   ·   IKEA Museum • catalogue 1951 / logo 1984 • © rights holders</a:t>
            </a:r>
          </a:p>
        </p:txBody>
      </p:sp>
    </p:spTree>
    <p:extLst>
      <p:ext uri="{BB962C8B-B14F-4D97-AF65-F5344CB8AC3E}">
        <p14:creationId xmlns:p14="http://schemas.microsoft.com/office/powerpoint/2010/main" val="1040045329"/>
      </p:ext>
    </p:extLst>
  </p:cSld>
</p:sld>
</file>

<file path=ppt/slides/slide23.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F4986A01-3C1C-4A0F-8A1D-5F67BEAEBE1B}"/>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592ED5C2-F1C7-4410-BA90-E5BA81FCCC9E}"/>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Historical and current image analysis</a:t>
            </a:r>
          </a:p>
        </p:txBody>
      </p:sp>
      <p:sp>
        <p:nvSpPr>
          <p:cNvPr id="3" name="">
            <a:extLst xmlns:a="http://schemas.openxmlformats.org/drawingml/2006/main">
              <a:ext uri="{FF2B5EF4-FFF2-40B4-BE49-F238E27FC236}">
                <a16:creationId xmlns:a16="http://schemas.microsoft.com/office/drawing/2014/main" id="{0FAFC4AA-546F-4140-8B5F-1FF7D052D728}"/>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Compare decisions and contexts, not which image you prefer.</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61ec507a35fd4315"/>
          <a:stretch xmlns:a="http://schemas.openxmlformats.org/drawingml/2006/main"/>
        </p:blipFill>
        <p:spPr>
          <a:xfrm xmlns:a="http://schemas.openxmlformats.org/drawingml/2006/main">
            <a:off x="609600" y="2671319"/>
            <a:ext cx="3009900" cy="1886837"/>
          </a:xfrm>
          <a:prstGeom xmlns:a="http://schemas.openxmlformats.org/drawingml/2006/main" prst="rect">
            <a:avLst/>
          </a:prstGeom>
        </p:spPr>
      </p:pic>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f9710ce06fe4b0a"/>
          <a:stretch xmlns:a="http://schemas.openxmlformats.org/drawingml/2006/main"/>
        </p:blipFill>
        <p:spPr>
          <a:xfrm xmlns:a="http://schemas.openxmlformats.org/drawingml/2006/main">
            <a:off x="3829050" y="2768203"/>
            <a:ext cx="3009900" cy="1693069"/>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8E8B6D3D-80C1-4CB5-8081-A1DBBC7ADEB3}"/>
              </a:ext>
            </a:extLst>
          </p:cNvPr>
          <p:cNvSpPr>
            <a:spLocks xmlns:a="http://schemas.openxmlformats.org/drawingml/2006/main" noGrp="1"/>
          </p:cNvSpPr>
          <p:nvPr/>
        </p:nvSpPr>
        <p:spPr>
          <a:xfrm xmlns:a="http://schemas.openxmlformats.org/drawingml/2006/main">
            <a:off x="609600" y="5143500"/>
            <a:ext cx="30289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8384F"/>
                </a:solidFill>
                <a:latin typeface="Helvetica Neue"/>
                <a:ea typeface="Helvetica Neue"/>
                <a:cs typeface="Helvetica Neue"/>
              </a:defRPr>
            </a:pPr>
            <a:r>
              <a:rPr sz="1500" b="0">
                <a:solidFill>
                  <a:srgbClr val="18384F"/>
                </a:solidFill>
                <a:latin typeface="Helvetica Neue"/>
                <a:ea typeface="Helvetica Neue"/>
                <a:cs typeface="Helvetica Neue"/>
              </a:rPr>
              <a:t>IKEA catalogue · 1951</a:t>
            </a:r>
          </a:p>
        </p:txBody>
      </p:sp>
      <p:sp>
        <p:nvSpPr>
          <p:cNvPr id="7" name="">
            <a:extLst xmlns:a="http://schemas.openxmlformats.org/drawingml/2006/main">
              <a:ext uri="{FF2B5EF4-FFF2-40B4-BE49-F238E27FC236}">
                <a16:creationId xmlns:a16="http://schemas.microsoft.com/office/drawing/2014/main" id="{165A28B8-9DA9-4A37-8B76-F6C365B6DBC6}"/>
              </a:ext>
            </a:extLst>
          </p:cNvPr>
          <p:cNvSpPr>
            <a:spLocks xmlns:a="http://schemas.openxmlformats.org/drawingml/2006/main" noGrp="1"/>
          </p:cNvSpPr>
          <p:nvPr/>
        </p:nvSpPr>
        <p:spPr>
          <a:xfrm xmlns:a="http://schemas.openxmlformats.org/drawingml/2006/main">
            <a:off x="3829050" y="5143500"/>
            <a:ext cx="3048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8384F"/>
                </a:solidFill>
                <a:latin typeface="Helvetica Neue"/>
                <a:ea typeface="Helvetica Neue"/>
                <a:cs typeface="Helvetica Neue"/>
              </a:defRPr>
            </a:pPr>
            <a:r>
              <a:rPr sz="1500" b="0">
                <a:solidFill>
                  <a:srgbClr val="18384F"/>
                </a:solidFill>
                <a:latin typeface="Helvetica Neue"/>
                <a:ea typeface="Helvetica Neue"/>
                <a:cs typeface="Helvetica Neue"/>
              </a:rPr>
              <a:t>Design Festival · 2025</a:t>
            </a:r>
          </a:p>
        </p:txBody>
      </p:sp>
      <p:sp>
        <p:nvSpPr>
          <p:cNvPr id="8" name="">
            <a:extLst xmlns:a="http://schemas.openxmlformats.org/drawingml/2006/main">
              <a:ext uri="{FF2B5EF4-FFF2-40B4-BE49-F238E27FC236}">
                <a16:creationId xmlns:a16="http://schemas.microsoft.com/office/drawing/2014/main" id="{EFBA92E3-A4A1-49CB-A831-3E9B19C1756D}"/>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Compare the communication problem and encounter.</a:t>
            </a:r>
          </a:p>
        </p:txBody>
      </p:sp>
      <p:sp>
        <p:nvSpPr>
          <p:cNvPr id="9" name="">
            <a:extLst xmlns:a="http://schemas.openxmlformats.org/drawingml/2006/main">
              <a:ext uri="{FF2B5EF4-FFF2-40B4-BE49-F238E27FC236}">
                <a16:creationId xmlns:a16="http://schemas.microsoft.com/office/drawing/2014/main" id="{F83E7240-4A4F-43B0-99DC-13B1E2A38F94}"/>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Describe visible form before interpretation.</a:t>
            </a:r>
          </a:p>
        </p:txBody>
      </p:sp>
      <p:sp>
        <p:nvSpPr>
          <p:cNvPr id="10" name="">
            <a:extLst xmlns:a="http://schemas.openxmlformats.org/drawingml/2006/main">
              <a:ext uri="{FF2B5EF4-FFF2-40B4-BE49-F238E27FC236}">
                <a16:creationId xmlns:a16="http://schemas.microsoft.com/office/drawing/2014/main" id="{189F32A2-E75A-46F8-939D-08495CF8DC9E}"/>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Use dated sources to explain context.</a:t>
            </a:r>
          </a:p>
        </p:txBody>
      </p:sp>
      <p:sp>
        <p:nvSpPr>
          <p:cNvPr id="11" name="">
            <a:extLst xmlns:a="http://schemas.openxmlformats.org/drawingml/2006/main">
              <a:ext uri="{FF2B5EF4-FFF2-40B4-BE49-F238E27FC236}">
                <a16:creationId xmlns:a16="http://schemas.microsoft.com/office/drawing/2014/main" id="{7DE7FD00-42F7-40A8-9F3B-74FD363B8FD6}"/>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EF9672B3-6135-41E4-96BA-63B1FD8BD761}"/>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Write a comparison containing two visible features, two sourced contextual facts and one limitation.</a:t>
            </a:r>
          </a:p>
        </p:txBody>
      </p:sp>
      <p:sp>
        <p:nvSpPr>
          <p:cNvPr id="13" name="">
            <a:extLst xmlns:a="http://schemas.openxmlformats.org/drawingml/2006/main">
              <a:ext uri="{FF2B5EF4-FFF2-40B4-BE49-F238E27FC236}">
                <a16:creationId xmlns:a16="http://schemas.microsoft.com/office/drawing/2014/main" id="{8BEDC16C-013B-4421-8805-BCE6378A9A19}"/>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23 / 24   ·   IKEA Museum • catalogue 1951 / logo 1984 • © rights holders</a:t>
            </a:r>
          </a:p>
        </p:txBody>
      </p:sp>
    </p:spTree>
    <p:extLst>
      <p:ext uri="{BB962C8B-B14F-4D97-AF65-F5344CB8AC3E}">
        <p14:creationId xmlns:p14="http://schemas.microsoft.com/office/powerpoint/2010/main" val="1010352165"/>
      </p:ext>
    </p:extLst>
  </p:cSld>
</p:sld>
</file>

<file path=ppt/slides/slide24.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4FC518E2-DB36-42C6-9FE0-B9DD5F8AE25B}"/>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APPLY</a:t>
            </a:r>
          </a:p>
        </p:txBody>
      </p:sp>
      <p:sp>
        <p:nvSpPr>
          <p:cNvPr id="2" name="">
            <a:extLst xmlns:a="http://schemas.openxmlformats.org/drawingml/2006/main">
              <a:ext uri="{FF2B5EF4-FFF2-40B4-BE49-F238E27FC236}">
                <a16:creationId xmlns:a16="http://schemas.microsoft.com/office/drawing/2014/main" id="{AC3CFC7F-A7B1-48B5-AECD-CC61FE1C9C37}"/>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Apply and retrieve</a:t>
            </a:r>
          </a:p>
        </p:txBody>
      </p:sp>
      <p:sp>
        <p:nvSpPr>
          <p:cNvPr id="3" name="">
            <a:extLst xmlns:a="http://schemas.openxmlformats.org/drawingml/2006/main">
              <a:ext uri="{FF2B5EF4-FFF2-40B4-BE49-F238E27FC236}">
                <a16:creationId xmlns:a16="http://schemas.microsoft.com/office/drawing/2014/main" id="{0B17715F-0D26-434B-96F7-8AB3982A7D5A}"/>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Design two treatments before choosing one.</a:t>
            </a:r>
          </a:p>
        </p:txBody>
      </p:sp>
      <p:sp>
        <p:nvSpPr>
          <p:cNvPr id="4" name="">
            <a:extLst xmlns:a="http://schemas.openxmlformats.org/drawingml/2006/main">
              <a:ext uri="{FF2B5EF4-FFF2-40B4-BE49-F238E27FC236}">
                <a16:creationId xmlns:a16="http://schemas.microsoft.com/office/drawing/2014/main" id="{7816D67F-0297-4CF3-B5BC-84F593DA425D}"/>
              </a:ext>
            </a:extLst>
          </p:cNvPr>
          <p:cNvSpPr>
            <a:spLocks xmlns:a="http://schemas.openxmlformats.org/drawingml/2006/main" noGrp="1"/>
          </p:cNvSpPr>
          <p:nvPr/>
        </p:nvSpPr>
        <p:spPr>
          <a:xfrm xmlns:a="http://schemas.openxmlformats.org/drawingml/2006/main">
            <a:off x="609600" y="22669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PLAN</a:t>
            </a:r>
          </a:p>
        </p:txBody>
      </p:sp>
      <p:sp>
        <p:nvSpPr>
          <p:cNvPr id="5" name="">
            <a:extLst xmlns:a="http://schemas.openxmlformats.org/drawingml/2006/main">
              <a:ext uri="{FF2B5EF4-FFF2-40B4-BE49-F238E27FC236}">
                <a16:creationId xmlns:a16="http://schemas.microsoft.com/office/drawing/2014/main" id="{8F514E96-AB61-4E0E-BD9D-5A7013062137}"/>
              </a:ext>
            </a:extLst>
          </p:cNvPr>
          <p:cNvSpPr>
            <a:spLocks xmlns:a="http://schemas.openxmlformats.org/drawingml/2006/main" noGrp="1"/>
          </p:cNvSpPr>
          <p:nvPr/>
        </p:nvSpPr>
        <p:spPr>
          <a:xfrm xmlns:a="http://schemas.openxmlformats.org/drawingml/2006/main">
            <a:off x="2419350" y="22669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Three distinct alternatives</a:t>
            </a:r>
          </a:p>
        </p:txBody>
      </p:sp>
      <p:sp>
        <p:nvSpPr>
          <p:cNvPr id="6" name="">
            <a:extLst xmlns:a="http://schemas.openxmlformats.org/drawingml/2006/main">
              <a:ext uri="{FF2B5EF4-FFF2-40B4-BE49-F238E27FC236}">
                <a16:creationId xmlns:a16="http://schemas.microsoft.com/office/drawing/2014/main" id="{05426E93-A8AD-4B55-BF64-B53F2F1492A4}"/>
              </a:ext>
            </a:extLst>
          </p:cNvPr>
          <p:cNvSpPr>
            <a:spLocks xmlns:a="http://schemas.openxmlformats.org/drawingml/2006/main" noGrp="1"/>
          </p:cNvSpPr>
          <p:nvPr/>
        </p:nvSpPr>
        <p:spPr>
          <a:xfrm xmlns:a="http://schemas.openxmlformats.org/drawingml/2006/main">
            <a:off x="609600" y="29146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BE2DBC84-3ECC-4D51-BB7C-78CF9C9F2299}"/>
              </a:ext>
            </a:extLst>
          </p:cNvPr>
          <p:cNvSpPr>
            <a:spLocks xmlns:a="http://schemas.openxmlformats.org/drawingml/2006/main" noGrp="1"/>
          </p:cNvSpPr>
          <p:nvPr/>
        </p:nvSpPr>
        <p:spPr>
          <a:xfrm xmlns:a="http://schemas.openxmlformats.org/drawingml/2006/main">
            <a:off x="609600" y="31432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CREATE</a:t>
            </a:r>
          </a:p>
        </p:txBody>
      </p:sp>
      <p:sp>
        <p:nvSpPr>
          <p:cNvPr id="8" name="">
            <a:extLst xmlns:a="http://schemas.openxmlformats.org/drawingml/2006/main">
              <a:ext uri="{FF2B5EF4-FFF2-40B4-BE49-F238E27FC236}">
                <a16:creationId xmlns:a16="http://schemas.microsoft.com/office/drawing/2014/main" id="{60097595-95A3-4F49-9AD0-5AFEF21C6AE8}"/>
              </a:ext>
            </a:extLst>
          </p:cNvPr>
          <p:cNvSpPr>
            <a:spLocks xmlns:a="http://schemas.openxmlformats.org/drawingml/2006/main" noGrp="1"/>
          </p:cNvSpPr>
          <p:nvPr/>
        </p:nvSpPr>
        <p:spPr>
          <a:xfrm xmlns:a="http://schemas.openxmlformats.org/drawingml/2006/main">
            <a:off x="2419350" y="31432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Two treatments for one direction</a:t>
            </a:r>
          </a:p>
        </p:txBody>
      </p:sp>
      <p:sp>
        <p:nvSpPr>
          <p:cNvPr id="9" name="">
            <a:extLst xmlns:a="http://schemas.openxmlformats.org/drawingml/2006/main">
              <a:ext uri="{FF2B5EF4-FFF2-40B4-BE49-F238E27FC236}">
                <a16:creationId xmlns:a16="http://schemas.microsoft.com/office/drawing/2014/main" id="{7A5EDA62-72E6-4988-B98C-6163FA33C2C3}"/>
              </a:ext>
            </a:extLst>
          </p:cNvPr>
          <p:cNvSpPr>
            <a:spLocks xmlns:a="http://schemas.openxmlformats.org/drawingml/2006/main" noGrp="1"/>
          </p:cNvSpPr>
          <p:nvPr/>
        </p:nvSpPr>
        <p:spPr>
          <a:xfrm xmlns:a="http://schemas.openxmlformats.org/drawingml/2006/main">
            <a:off x="609600" y="37909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C2058F0A-C421-4FB0-A8F7-9ADECB0D438B}"/>
              </a:ext>
            </a:extLst>
          </p:cNvPr>
          <p:cNvSpPr>
            <a:spLocks xmlns:a="http://schemas.openxmlformats.org/drawingml/2006/main" noGrp="1"/>
          </p:cNvSpPr>
          <p:nvPr/>
        </p:nvSpPr>
        <p:spPr>
          <a:xfrm xmlns:a="http://schemas.openxmlformats.org/drawingml/2006/main">
            <a:off x="609600" y="40195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JUSTIFY</a:t>
            </a:r>
          </a:p>
        </p:txBody>
      </p:sp>
      <p:sp>
        <p:nvSpPr>
          <p:cNvPr id="11" name="">
            <a:extLst xmlns:a="http://schemas.openxmlformats.org/drawingml/2006/main">
              <a:ext uri="{FF2B5EF4-FFF2-40B4-BE49-F238E27FC236}">
                <a16:creationId xmlns:a16="http://schemas.microsoft.com/office/drawing/2014/main" id="{4C28D768-DCA7-4078-91C6-DFD57D39FC7D}"/>
              </a:ext>
            </a:extLst>
          </p:cNvPr>
          <p:cNvSpPr>
            <a:spLocks xmlns:a="http://schemas.openxmlformats.org/drawingml/2006/main" noGrp="1"/>
          </p:cNvSpPr>
          <p:nvPr/>
        </p:nvSpPr>
        <p:spPr>
          <a:xfrm xmlns:a="http://schemas.openxmlformats.org/drawingml/2006/main">
            <a:off x="2419350" y="40195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Audience + purpose + evidence</a:t>
            </a:r>
          </a:p>
        </p:txBody>
      </p:sp>
      <p:sp>
        <p:nvSpPr>
          <p:cNvPr id="12" name="">
            <a:extLst xmlns:a="http://schemas.openxmlformats.org/drawingml/2006/main">
              <a:ext uri="{FF2B5EF4-FFF2-40B4-BE49-F238E27FC236}">
                <a16:creationId xmlns:a16="http://schemas.microsoft.com/office/drawing/2014/main" id="{4913A470-8CA0-4212-A937-470BC286FD4B}"/>
              </a:ext>
            </a:extLst>
          </p:cNvPr>
          <p:cNvSpPr>
            <a:spLocks xmlns:a="http://schemas.openxmlformats.org/drawingml/2006/main" noGrp="1"/>
          </p:cNvSpPr>
          <p:nvPr/>
        </p:nvSpPr>
        <p:spPr>
          <a:xfrm xmlns:a="http://schemas.openxmlformats.org/drawingml/2006/main">
            <a:off x="609600" y="46672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BDB837AA-7712-4602-8768-2529EC952BD3}"/>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Three distinct thumbnails for your own event message.</a:t>
            </a:r>
          </a:p>
        </p:txBody>
      </p:sp>
      <p:sp>
        <p:nvSpPr>
          <p:cNvPr id="14" name="">
            <a:extLst xmlns:a="http://schemas.openxmlformats.org/drawingml/2006/main">
              <a:ext uri="{FF2B5EF4-FFF2-40B4-BE49-F238E27FC236}">
                <a16:creationId xmlns:a16="http://schemas.microsoft.com/office/drawing/2014/main" id="{A7A58C83-F843-4798-A020-A56E3B34B325}"/>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Two colour/type treatments for the selected direction.</a:t>
            </a:r>
          </a:p>
        </p:txBody>
      </p:sp>
      <p:sp>
        <p:nvSpPr>
          <p:cNvPr id="15" name="">
            <a:extLst xmlns:a="http://schemas.openxmlformats.org/drawingml/2006/main">
              <a:ext uri="{FF2B5EF4-FFF2-40B4-BE49-F238E27FC236}">
                <a16:creationId xmlns:a16="http://schemas.microsoft.com/office/drawing/2014/main" id="{0F468207-0760-4883-9EEB-EE0D02711FAE}"/>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Choose using audience, purpose and viewing evidence.</a:t>
            </a:r>
          </a:p>
        </p:txBody>
      </p:sp>
      <p:sp>
        <p:nvSpPr>
          <p:cNvPr id="16" name="">
            <a:extLst xmlns:a="http://schemas.openxmlformats.org/drawingml/2006/main">
              <a:ext uri="{FF2B5EF4-FFF2-40B4-BE49-F238E27FC236}">
                <a16:creationId xmlns:a16="http://schemas.microsoft.com/office/drawing/2014/main" id="{F998D363-01BB-4F7B-951C-8DC5B6D7E089}"/>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9B24EB79-A16A-4BF4-86EE-3DAEE873B820}"/>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8 MIN   Make your first three thumbnail directions. Below them, state the audience and message in one sentence.</a:t>
            </a:r>
          </a:p>
        </p:txBody>
      </p:sp>
      <p:sp>
        <p:nvSpPr>
          <p:cNvPr id="18" name="">
            <a:extLst xmlns:a="http://schemas.openxmlformats.org/drawingml/2006/main">
              <a:ext uri="{FF2B5EF4-FFF2-40B4-BE49-F238E27FC236}">
                <a16:creationId xmlns:a16="http://schemas.microsoft.com/office/drawing/2014/main" id="{8BB56480-C87E-434B-BAC8-11068325A083}"/>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24 / 24   ·   Learning Studio • original teaching model; not a real campaign</a:t>
            </a:r>
          </a:p>
        </p:txBody>
      </p:sp>
    </p:spTree>
    <p:extLst>
      <p:ext uri="{BB962C8B-B14F-4D97-AF65-F5344CB8AC3E}">
        <p14:creationId xmlns:p14="http://schemas.microsoft.com/office/powerpoint/2010/main" val="30425015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2026-10-09T12:42:15.8080000Z</dcterms:created>
  <dcterms:modified xsi:type="dcterms:W3CDTF">2026-10-09T12:42:15.8080000Z</dcterms:modified>
</coreProperties>
</file>