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2fe94d64d49499e" /><Relationship Type="http://schemas.openxmlformats.org/officeDocument/2006/relationships/extended-properties" Target="/docProps/app.xml" Id="Rcbc7c44f6c554f01" /><Relationship Type="http://schemas.openxmlformats.org/officeDocument/2006/relationships/officeDocument" Target="/ppt/presentation.xml" Id="Rdd112a16b34544a6" /></Relationships>
</file>

<file path=ppt/presentation.xml><?xml version="1.0" encoding="utf-8"?>
<p:presentation xmlns:p="http://schemas.openxmlformats.org/presentationml/2006/main">
  <p:sldMasterIdLst>
    <p:sldMasterId xmlns:r="http://schemas.openxmlformats.org/officeDocument/2006/relationships" id="2147483648" r:id="R07f24bc537e04100"/>
  </p:sldMasterIdLst>
  <p:notesMasterIdLst>
    <p:notesMasterId xmlns:r="http://schemas.openxmlformats.org/officeDocument/2006/relationships" r:id="R9f23b7226af4406c"/>
  </p:notesMasterIdLst>
  <p:sldIdLst>
    <p:sldId xmlns:r="http://schemas.openxmlformats.org/officeDocument/2006/relationships" id="256" r:id="R1392d7e766e74938"/>
    <p:sldId xmlns:r="http://schemas.openxmlformats.org/officeDocument/2006/relationships" id="257" r:id="R3b3adcc546d14533"/>
    <p:sldId xmlns:r="http://schemas.openxmlformats.org/officeDocument/2006/relationships" id="258" r:id="R0f18365c8a7b42b9"/>
    <p:sldId xmlns:r="http://schemas.openxmlformats.org/officeDocument/2006/relationships" id="259" r:id="Rb6ec502b1cd14ebf"/>
    <p:sldId xmlns:r="http://schemas.openxmlformats.org/officeDocument/2006/relationships" id="260" r:id="R7dcf869005a44a7e"/>
    <p:sldId xmlns:r="http://schemas.openxmlformats.org/officeDocument/2006/relationships" id="261" r:id="R7b8c0400d7434787"/>
    <p:sldId xmlns:r="http://schemas.openxmlformats.org/officeDocument/2006/relationships" id="262" r:id="R7d863b32163c4050"/>
    <p:sldId xmlns:r="http://schemas.openxmlformats.org/officeDocument/2006/relationships" id="263" r:id="R8883ce0f0b6047a6"/>
    <p:sldId xmlns:r="http://schemas.openxmlformats.org/officeDocument/2006/relationships" id="264" r:id="Re1aae6858ecc4c31"/>
    <p:sldId xmlns:r="http://schemas.openxmlformats.org/officeDocument/2006/relationships" id="265" r:id="R06a99619ce1f45e8"/>
    <p:sldId xmlns:r="http://schemas.openxmlformats.org/officeDocument/2006/relationships" id="266" r:id="Ree27d17ac47547da"/>
    <p:sldId xmlns:r="http://schemas.openxmlformats.org/officeDocument/2006/relationships" id="267" r:id="Rff9992f448cb4d73"/>
    <p:sldId xmlns:r="http://schemas.openxmlformats.org/officeDocument/2006/relationships" id="268" r:id="Rec509cf453734e32"/>
    <p:sldId xmlns:r="http://schemas.openxmlformats.org/officeDocument/2006/relationships" id="269" r:id="R55c2a67af7c74123"/>
    <p:sldId xmlns:r="http://schemas.openxmlformats.org/officeDocument/2006/relationships" id="270" r:id="R46d4a49425274ac1"/>
    <p:sldId xmlns:r="http://schemas.openxmlformats.org/officeDocument/2006/relationships" id="271" r:id="Rc69a3218bf4d478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d6cbaaac6054ccd" /><Relationship Type="http://schemas.openxmlformats.org/officeDocument/2006/relationships/slideMaster" Target="/ppt/slideMasters/slideMaster1.xml" Id="R07f24bc537e04100" /><Relationship Type="http://schemas.openxmlformats.org/officeDocument/2006/relationships/notesMaster" Target="/ppt/notesMasters/notesMaster1.xml" Id="R9f23b7226af4406c" /><Relationship Type="http://schemas.openxmlformats.org/officeDocument/2006/relationships/presProps" Target="/ppt/presProps.xml" Id="R9050cdd612584a18" /><Relationship Type="http://schemas.openxmlformats.org/officeDocument/2006/relationships/tableStyles" Target="/ppt/tableStyles.xml" Id="R3c8cd7a6f85b416f" /><Relationship Type="http://schemas.openxmlformats.org/officeDocument/2006/relationships/slide" Target="/ppt/slides/slide1.xml" Id="R1392d7e766e74938" /><Relationship Type="http://schemas.openxmlformats.org/officeDocument/2006/relationships/slide" Target="/ppt/slides/slide2.xml" Id="R3b3adcc546d14533" /><Relationship Type="http://schemas.openxmlformats.org/officeDocument/2006/relationships/slide" Target="/ppt/slides/slide3.xml" Id="R0f18365c8a7b42b9" /><Relationship Type="http://schemas.openxmlformats.org/officeDocument/2006/relationships/slide" Target="/ppt/slides/slide4.xml" Id="Rb6ec502b1cd14ebf" /><Relationship Type="http://schemas.openxmlformats.org/officeDocument/2006/relationships/slide" Target="/ppt/slides/slide5.xml" Id="R7dcf869005a44a7e" /><Relationship Type="http://schemas.openxmlformats.org/officeDocument/2006/relationships/slide" Target="/ppt/slides/slide6.xml" Id="R7b8c0400d7434787" /><Relationship Type="http://schemas.openxmlformats.org/officeDocument/2006/relationships/slide" Target="/ppt/slides/slide7.xml" Id="R7d863b32163c4050" /><Relationship Type="http://schemas.openxmlformats.org/officeDocument/2006/relationships/slide" Target="/ppt/slides/slide8.xml" Id="R8883ce0f0b6047a6" /><Relationship Type="http://schemas.openxmlformats.org/officeDocument/2006/relationships/slide" Target="/ppt/slides/slide9.xml" Id="Re1aae6858ecc4c31" /><Relationship Type="http://schemas.openxmlformats.org/officeDocument/2006/relationships/slide" Target="/ppt/slides/slide10.xml" Id="R06a99619ce1f45e8" /><Relationship Type="http://schemas.openxmlformats.org/officeDocument/2006/relationships/slide" Target="/ppt/slides/slide11.xml" Id="Ree27d17ac47547da" /><Relationship Type="http://schemas.openxmlformats.org/officeDocument/2006/relationships/slide" Target="/ppt/slides/slide12.xml" Id="Rff9992f448cb4d73" /><Relationship Type="http://schemas.openxmlformats.org/officeDocument/2006/relationships/slide" Target="/ppt/slides/slide13.xml" Id="Rec509cf453734e32" /><Relationship Type="http://schemas.openxmlformats.org/officeDocument/2006/relationships/slide" Target="/ppt/slides/slide14.xml" Id="R55c2a67af7c74123" /><Relationship Type="http://schemas.openxmlformats.org/officeDocument/2006/relationships/slide" Target="/ppt/slides/slide15.xml" Id="R46d4a49425274ac1" /><Relationship Type="http://schemas.openxmlformats.org/officeDocument/2006/relationships/slide" Target="/ppt/slides/slide16.xml" Id="Rc69a3218bf4d478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ed91804af4245f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23251312ac74bf8" /><Relationship Type="http://schemas.openxmlformats.org/officeDocument/2006/relationships/notesMaster" Target="/ppt/notesMasters/notesMaster1.xml" Id="Ra13fa2906e00479a" /></Relationships>
</file>

<file path=ppt/notesSlides/_rels/notesSlide2.xml.rels>&#65279;<?xml version="1.0" encoding="utf-8"?><Relationships xmlns="http://schemas.openxmlformats.org/package/2006/relationships"><Relationship Type="http://schemas.openxmlformats.org/officeDocument/2006/relationships/slide" Target="/ppt/slides/slide2.xml" Id="R2763bfc930a74da6" /><Relationship Type="http://schemas.openxmlformats.org/officeDocument/2006/relationships/notesMaster" Target="/ppt/notesMasters/notesMaster1.xml" Id="R5d74a713ab1b4a2c" /></Relationships>
</file>

<file path=ppt/notesSlides/_rels/notesSlide3.xml.rels>&#65279;<?xml version="1.0" encoding="utf-8"?><Relationships xmlns="http://schemas.openxmlformats.org/package/2006/relationships"><Relationship Type="http://schemas.openxmlformats.org/officeDocument/2006/relationships/slide" Target="/ppt/slides/slide3.xml" Id="R123c3c926032436d" /><Relationship Type="http://schemas.openxmlformats.org/officeDocument/2006/relationships/notesMaster" Target="/ppt/notesMasters/notesMaster1.xml" Id="Rc4a6ddba22414590" /></Relationships>
</file>

<file path=ppt/notesSlides/_rels/notesSlide4.xml.rels>&#65279;<?xml version="1.0" encoding="utf-8"?><Relationships xmlns="http://schemas.openxmlformats.org/package/2006/relationships"><Relationship Type="http://schemas.openxmlformats.org/officeDocument/2006/relationships/slide" Target="/ppt/slides/slide4.xml" Id="R6dc73b0e85b94520" /><Relationship Type="http://schemas.openxmlformats.org/officeDocument/2006/relationships/notesMaster" Target="/ppt/notesMasters/notesMaster1.xml" Id="Rf9eecf067a5d4c91" /></Relationships>
</file>

<file path=ppt/notesSlides/_rels/notesSlide5.xml.rels>&#65279;<?xml version="1.0" encoding="utf-8"?><Relationships xmlns="http://schemas.openxmlformats.org/package/2006/relationships"><Relationship Type="http://schemas.openxmlformats.org/officeDocument/2006/relationships/slide" Target="/ppt/slides/slide5.xml" Id="R4e07ae70368041ca" /><Relationship Type="http://schemas.openxmlformats.org/officeDocument/2006/relationships/notesMaster" Target="/ppt/notesMasters/notesMaster1.xml" Id="R76aa3261bcb14fa3" /></Relationships>
</file>

<file path=ppt/notesSlides/_rels/notesSlide6.xml.rels>&#65279;<?xml version="1.0" encoding="utf-8"?><Relationships xmlns="http://schemas.openxmlformats.org/package/2006/relationships"><Relationship Type="http://schemas.openxmlformats.org/officeDocument/2006/relationships/slide" Target="/ppt/slides/slide6.xml" Id="R2363b22857fa49ca" /><Relationship Type="http://schemas.openxmlformats.org/officeDocument/2006/relationships/notesMaster" Target="/ppt/notesMasters/notesMaster1.xml" Id="R1d2be480708b4be6" /></Relationships>
</file>

<file path=ppt/notesSlides/_rels/notesSlide7.xml.rels>&#65279;<?xml version="1.0" encoding="utf-8"?><Relationships xmlns="http://schemas.openxmlformats.org/package/2006/relationships"><Relationship Type="http://schemas.openxmlformats.org/officeDocument/2006/relationships/slide" Target="/ppt/slides/slide7.xml" Id="Rbffb6aaa703b45a5" /><Relationship Type="http://schemas.openxmlformats.org/officeDocument/2006/relationships/notesMaster" Target="/ppt/notesMasters/notesMaster1.xml" Id="R256bc1f876094564" /></Relationships>
</file>

<file path=ppt/notesSlides/_rels/notesSlide8.xml.rels>&#65279;<?xml version="1.0" encoding="utf-8"?><Relationships xmlns="http://schemas.openxmlformats.org/package/2006/relationships"><Relationship Type="http://schemas.openxmlformats.org/officeDocument/2006/relationships/slide" Target="/ppt/slides/slide8.xml" Id="Rb2b4d594203d492a" /><Relationship Type="http://schemas.openxmlformats.org/officeDocument/2006/relationships/notesMaster" Target="/ppt/notesMasters/notesMaster1.xml" Id="R21f58b6d554b49fe" /></Relationships>
</file>

<file path=ppt/notesSlides/_rels/notesSlide9.xml.rels>&#65279;<?xml version="1.0" encoding="utf-8"?><Relationships xmlns="http://schemas.openxmlformats.org/package/2006/relationships"><Relationship Type="http://schemas.openxmlformats.org/officeDocument/2006/relationships/slide" Target="/ppt/slides/slide9.xml" Id="Rf7b4ee42e9964136" /><Relationship Type="http://schemas.openxmlformats.org/officeDocument/2006/relationships/notesMaster" Target="/ppt/notesMasters/notesMaster1.xml" Id="R886afbc8c0fa492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1771aac516b47c5" /><Relationship Type="http://schemas.openxmlformats.org/officeDocument/2006/relationships/notesMaster" Target="/ppt/notesMasters/notesMaster1.xml" Id="Rbcb162cc54fd41b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4365e6af17c4952" /><Relationship Type="http://schemas.openxmlformats.org/officeDocument/2006/relationships/notesMaster" Target="/ppt/notesMasters/notesMaster1.xml" Id="Rab0d61dd585247f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051ddf4e9934ce4" /><Relationship Type="http://schemas.openxmlformats.org/officeDocument/2006/relationships/notesMaster" Target="/ppt/notesMasters/notesMaster1.xml" Id="R0fba6bf0dc21416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3b6b950cb504d14" /><Relationship Type="http://schemas.openxmlformats.org/officeDocument/2006/relationships/notesMaster" Target="/ppt/notesMasters/notesMaster1.xml" Id="R4bb946c653d947d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0151003385a471c" /><Relationship Type="http://schemas.openxmlformats.org/officeDocument/2006/relationships/notesMaster" Target="/ppt/notesMasters/notesMaster1.xml" Id="Rd816c5243acd409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bf67ce778b7413a" /><Relationship Type="http://schemas.openxmlformats.org/officeDocument/2006/relationships/notesMaster" Target="/ppt/notesMasters/notesMaster1.xml" Id="Rae0d4e8072fc407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e48f28ac1d34efd" /><Relationship Type="http://schemas.openxmlformats.org/officeDocument/2006/relationships/notesMaster" Target="/ppt/notesMasters/notesMaster1.xml" Id="Ra26b74f1a271470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original still-life diagram uses a ceramic cup and a tabletop to compare a source rectangle with a visibility mask. It is a constructed teaching model, not a photograph or a record of Photoshop actions. Your own permitted object photograph can provide the production practice.</a:t>
            </a:r>
          </a:p>
          <a:p xmlns:a="http://schemas.openxmlformats.org/drawingml/2006/main">
            <a:r>
              <a:t>Ask: Identify one relationship you would inspect before adding a glow.</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02-believable-composite:1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Compare the cup, surface and surrounding tones. State a light cue, scale and contact relationship before selecting a control. These diagrams isolate relationships; they do not prove physically accurate illumination or a completed Photoshop workflow.</a:t>
            </a:r>
          </a:p>
          <a:p xmlns:a="http://schemas.openxmlformats.org/drawingml/2006/main">
            <a:r>
              <a:t>Ask: Name two specific visible relationships you would test. Avoid “it looks fake” as the whole diagnosis.</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02-believable-composite:2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conceptual diagram is not a Photoshop screenshot. Separate layers let you revisit one decision. A Smart Object retains an embedded or linked source for supported operations; it does not make every possible edit nondestructive. Saving the layered PSD preserves editability.</a:t>
            </a:r>
          </a:p>
          <a:p xmlns:a="http://schemas.openxmlformats.org/drawingml/2006/main">
            <a:r>
              <a:t>Ask: The director asks for a lighter subject tomorrow. Which source control should remain available?</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https://helpx.adobe.com/photoshop/using/nondestructive-editing.html</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Labelled practice feedback after an attempt: Keep the source and a separately editable tonal adjustment rather than relying on a flattened export.</a:t>
            </a:r>
          </a:p>
          <a:p xmlns:a="http://schemas.openxmlformats.org/drawingml/2006/main">
            <a:r>
              <a:t>Local slide locator: 02-believable-composite:3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diagram models image content seen through a grayscale visibility mask. A black mark on the image edits pixels; a black mark on the mask hides their contribution. A layer mask can be adjusted later. You can inspect its thumbnail and recover a hidden edge.</a:t>
            </a:r>
          </a:p>
          <a:p xmlns:a="http://schemas.openxmlformats.org/drawingml/2006/main">
            <a:r>
              <a:t>Ask: Explain how to recover an area hidden by a black mark on the mask.</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https://helpx.adobe.com/photoshop/using/editing-layer-masks.html</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Labelled practice feedback after an attempt: Select the mask and paint white where visibility should return. Confirm that you edited the mask rather than the image.</a:t>
            </a:r>
          </a:p>
          <a:p xmlns:a="http://schemas.openxmlformats.org/drawingml/2006/main">
            <a:r>
              <a:t>Local slide locator: 02-believable-composite:4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 permitted object photograph in a practice copy. Make a selection, add a visibility mask and inspect its edge. In the constructed cup comparison, the later tonal treatment is separate from the visibility mask. Teacher demonstration and Adobe documentation identify the actual software controls.</a:t>
            </a:r>
          </a:p>
          <a:p xmlns:a="http://schemas.openxmlformats.org/drawingml/2006/main">
            <a:r>
              <a:t>Ask: On a permitted practice image, hide and recover one small area using a mask. Retain the before/after.</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https://helpx.adobe.com/photoshop/using/editing-layer-masks.html</a:t>
            </a:r>
          </a:p>
          <a:p xmlns:a="http://schemas.openxmlformats.org/drawingml/2006/main">
            <a:r>
              <a:t>Independent assessment guidance remains private. Use peaceful object, nature or arts subjects.</a:t>
            </a:r>
          </a:p>
          <a:p xmlns:a="http://schemas.openxmlformats.org/drawingml/2006/main">
            <a:r>
              <a:t>Student success check: The source remains recoverable; the learner identifies the mask and explains the result.</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02-believable-composite:5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Curves adjustment changes the relationship between input and output tones. Raising a point generally lifts tones in that region; a strongly shaped curve may lose useful detail. The diagram is a conceptual relation, not a screenshot of an exact Photoshop setting.</a:t>
            </a:r>
          </a:p>
          <a:p xmlns:a="http://schemas.openxmlformats.org/drawingml/2006/main">
            <a:r>
              <a:t>Ask: Predict which tonal region changes when you lift a midtone point. Compare before and after.</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https://www.adobe.com/us/learn/photoshop/web/adjustment-layer</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Labelled practice feedback after an attempt: Midtones are lifted, with the surrounding curve affecting related tones. Inspect detail and the whole image instead of applying a universal numeric recipe.</a:t>
            </a:r>
          </a:p>
          <a:p xmlns:a="http://schemas.openxmlformats.org/drawingml/2006/main">
            <a:r>
              <a:t>Local slide locator: 02-believable-composite:6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a subject-only tonal change, place the adjustment above the subject and use Layer → Create Clipping Mask. Then its own mask can localise the effect within that subject. Watch whether the background changes unexpectedly. A clip is not a substitute for every visibility mask.</a:t>
            </a:r>
          </a:p>
          <a:p xmlns:a="http://schemas.openxmlformats.org/drawingml/2006/main">
            <a:r>
              <a:t>Ask: A subject adjustment also changes the background. What relationship would you inspect?</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https://helpx.adobe.com/photoshop/using/revealing-layers-clipping-masks.html</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Labelled practice feedback after an attempt: Check whether the adjustment is correctly clipped to the intended base layer; then inspect its own mask.</a:t>
            </a:r>
          </a:p>
          <a:p xmlns:a="http://schemas.openxmlformats.org/drawingml/2006/main">
            <a:r>
              <a:t>Local slide locator: 02-believable-composite:7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right-hand cup diagram suggests a light cue from the viewer’s right. State that modelling assumption and inspect the near edge, shadow side and contact. This is a schematic illustration, not measured or photographed illumination. The source direction should explain the relationship you change.</a:t>
            </a:r>
          </a:p>
          <a:p xmlns:a="http://schemas.openxmlformats.org/drawingml/2006/main">
            <a:r>
              <a:t>Ask: Point to the light cue and identify one surface that should respond differently from another.</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02-believable-composite:8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contact cue can help an object relate to its surface. Compare the floating cup diagram with the version that includes contact and a stated side-light cue. The ellipse is a schematic comparison, not a universal drop-shadow recipe. In your own photograph inspect actual geometry and the selected control.</a:t>
            </a:r>
          </a:p>
          <a:p xmlns:a="http://schemas.openxmlformats.org/drawingml/2006/main">
            <a:r>
              <a:t>Ask: Identify one edge that would need checking if the light source moved.</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The named edge is linked to the new source direction; the explanation distinguishes light from decoration.</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02-believable-composite:9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overly bright subject may involve an adjustment, blend mode, opacity or the source itself. Begin with the visible fault, then inspect the relevant controls. Randomly changing several layers makes it difficult to explain the repair.</a:t>
            </a:r>
          </a:p>
          <a:p xmlns:a="http://schemas.openxmlformats.org/drawingml/2006/main">
            <a:r>
              <a:t>Ask: Write a four-part diagnosis for a visible fault in your own work.</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A precise fault, a plausible control, a recoverable change and a comparison at the same scale.</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02-believable-composite:10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final colour treatment should support the intended communication while preserving necessary detail. Compare the two original still-life studies at the same size. Explain a particular changed relationship, rather than relying on a preset name or claiming the effect is always correct.</a:t>
            </a:r>
          </a:p>
          <a:p xmlns:a="http://schemas.openxmlformats.org/drawingml/2006/main">
            <a:r>
              <a:t>Ask: Name one detail you would protect and one relationship you would adjust.</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02-believable-composite:11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linked Adobe Learn page is an optional demonstration and written reference. View the adjustment-layer segment available there; identify the adjustment and its mask. If media is blocked, use this deck’s layer-stack and mask diagrams plus the documented procedure. No unverified clip timestamps are prescribed.</a:t>
            </a:r>
          </a:p>
          <a:p xmlns:a="http://schemas.openxmlformats.org/drawingml/2006/main">
            <a:r>
              <a:t>Ask: Predict whether the adjustment affects the whole image or a masked area before the change.</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https://www.adobe.com/us/learn/photoshop/web/adjustment-layer</a:t>
            </a:r>
          </a:p>
          <a:p xmlns:a="http://schemas.openxmlformats.org/drawingml/2006/main">
            <a:r>
              <a:t>Independent assessment guidance remains private. Use peaceful object, nature or arts subjects.</a:t>
            </a:r>
          </a:p>
          <a:p xmlns:a="http://schemas.openxmlformats.org/drawingml/2006/main">
            <a:r>
              <a:t>Student success check: Names the control, affected area and reason.</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02-believable-composite:12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Keep the production target small: one principal subject or symbolic object, one coherent environment and readable key information. Use foundation support where needed. More effects do not substitute for a clear message and recoverable controls.</a:t>
            </a:r>
          </a:p>
          <a:p xmlns:a="http://schemas.openxmlformats.org/drawingml/2006/main">
            <a:r>
              <a:t>Ask: Work for 20 minutes, then show a recoverable edit and explain why you used it.</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A named control produces a purposeful change, with before/after evidence.</a:t>
            </a:r>
          </a:p>
          <a:p xmlns:a="http://schemas.openxmlformats.org/drawingml/2006/main">
            <a:r>
              <a:t>Time for selected activity: 20 minutes. Not every activity is run in one lesson.</a:t>
            </a:r>
          </a:p>
          <a:p xmlns:a="http://schemas.openxmlformats.org/drawingml/2006/main">
            <a:r>
              <a:t/>
            </a:r>
          </a:p>
          <a:p xmlns:a="http://schemas.openxmlformats.org/drawingml/2006/main">
            <a:r>
              <a:t>Local slide locator: 02-believable-composite:13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During practice, the teacher can change a light position or viewing format. The final independent task uses the student’s own design and a taught method. This slide deliberately does not prescribe the assessed layer sequence or supply its solution.</a:t>
            </a:r>
          </a:p>
          <a:p xmlns:a="http://schemas.openxmlformats.org/drawingml/2006/main">
            <a:r>
              <a:t>Ask: For a practice-only change, identify affected relationships and make a justified revision.</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The change responds to the stated requirement and the learner can locate the relevant controls.</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02-believable-composite:14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PNG or JPEG is suitable for viewing but does not replace an editable source. Reopening is an important check: inspect missing assets/fonts, dimensions, layer visibility and whether the intended adjustment remains available. Naming a file “final” does not verify it.</a:t>
            </a:r>
          </a:p>
          <a:p xmlns:a="http://schemas.openxmlformats.org/drawingml/2006/main">
            <a:r>
              <a:t>Ask: Show the reopened master, identify one adjustment and inspect the exported image outside Photoshop.</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https://helpx.adobe.com/photoshop/using/nondestructive-editing.html</a:t>
            </a:r>
          </a:p>
          <a:p xmlns:a="http://schemas.openxmlformats.org/drawingml/2006/main">
            <a:r>
              <a:t>Independent assessment guidance remains private. Use peaceful object, nature or arts subjects.</a:t>
            </a:r>
          </a:p>
          <a:p xmlns:a="http://schemas.openxmlformats.org/drawingml/2006/main">
            <a:r>
              <a:t>Student success check: Both files open; dimensions are correct; the student locates a recoverable control.</a:t>
            </a:r>
          </a:p>
          <a:p xmlns:a="http://schemas.openxmlformats.org/drawingml/2006/main">
            <a:r>
              <a:t>Time for selected activity: 2 minutes. Not every activity is run in one lesson.</a:t>
            </a:r>
          </a:p>
          <a:p xmlns:a="http://schemas.openxmlformats.org/drawingml/2006/main">
            <a:r>
              <a:t/>
            </a:r>
          </a:p>
          <a:p xmlns:a="http://schemas.openxmlformats.org/drawingml/2006/main">
            <a:r>
              <a:t>Local slide locator: 02-believable-composite:15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the notes for an individual response, then compare with the accurate definitions. Correct any mistaken distinction in your own words. A delayed check uses a different image so that remembering this demonstration is not the only evidence.</a:t>
            </a:r>
          </a:p>
          <a:p xmlns:a="http://schemas.openxmlformats.org/drawingml/2006/main">
            <a:r>
              <a:t>Ask: Explain two distinctions and name one visible test of believable lighting.</a:t>
            </a:r>
          </a:p>
          <a:p xmlns:a="http://schemas.openxmlformats.org/drawingml/2006/main">
            <a:r>
              <a:t>Watch for: A preference without visible evidence. Ask which feature supports the explanation.</a:t>
            </a:r>
          </a:p>
          <a:p xmlns:a="http://schemas.openxmlformats.org/drawingml/2006/main">
            <a:r>
              <a:t>Secure: change one viewing condition and justify an adaptation. Partial: compare two visible features, then revise. Unclear: define the uncertain term with this example, then retry on a different example.</a:t>
            </a:r>
          </a:p>
          <a:p xmlns:a="http://schemas.openxmlformats.org/drawingml/2006/main">
            <a:r>
              <a:t>Source: </a:t>
            </a:r>
          </a:p>
          <a:p xmlns:a="http://schemas.openxmlformats.org/drawingml/2006/main">
            <a:r>
              <a:t>Independent assessment guidance remains private. Use peaceful object, nature or arts subjects.</a:t>
            </a:r>
          </a:p>
          <a:p xmlns:a="http://schemas.openxmlformats.org/drawingml/2006/main">
            <a:r>
              <a:t>Student success check: Name a visible feature, use the term accurately and connect it to audience or purpose.</a:t>
            </a:r>
          </a:p>
          <a:p xmlns:a="http://schemas.openxmlformats.org/drawingml/2006/main">
            <a:r>
              <a:t>Time for selected activity: 2 minutes. Not every activity is run in one lesson.</a:t>
            </a:r>
          </a:p>
          <a:p xmlns:a="http://schemas.openxmlformats.org/drawingml/2006/main">
            <a:r>
              <a:t>Labelled practice feedback after an attempt: A selection identifies an area; a mask controls contribution. An adjustment is separately editable. Light reasoning needs a stated source and coherent surface response.</a:t>
            </a:r>
          </a:p>
          <a:p xmlns:a="http://schemas.openxmlformats.org/drawingml/2006/main">
            <a:r>
              <a:t>Local slide locator: 02-believable-composite:16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f603b403b7448d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6eae6f56b794bfb" /><Relationship Type="http://schemas.openxmlformats.org/officeDocument/2006/relationships/slideLayout" Target="/ppt/slideLayouts/slideLayout1.xml" Id="Rcdce8659d3964ef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dce8659d3964ef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dc4af5cb0554832" /><Relationship Type="http://schemas.openxmlformats.org/officeDocument/2006/relationships/image" Target="/ppt/media/image.jpeg" Id="R7b4b4b6bab634c03" /><Relationship Type="http://schemas.openxmlformats.org/officeDocument/2006/relationships/notesSlide" Target="/ppt/notesSlides/notesSlide1.xml" Id="R431268c638f1428e"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5edf61086124430" /><Relationship Type="http://schemas.openxmlformats.org/officeDocument/2006/relationships/image" Target="/ppt/media/image2.jpeg" Id="R4d19f1e2f1644c89" /><Relationship Type="http://schemas.openxmlformats.org/officeDocument/2006/relationships/notesSlide" Target="/ppt/notesSlides/notesSlide2.xml" Id="Rb835d108f2a148c6"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5d0ee871b2c941ad" /><Relationship Type="http://schemas.openxmlformats.org/officeDocument/2006/relationships/notesSlide" Target="/ppt/notesSlides/notesSlide3.xml" Id="Rddab2a858310449d"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935508e7dd248ab" /><Relationship Type="http://schemas.openxmlformats.org/officeDocument/2006/relationships/notesSlide" Target="/ppt/notesSlides/notesSlide4.xml" Id="Rc026923cb5ee4a39"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3a323aa19e1c4631" /><Relationship Type="http://schemas.openxmlformats.org/officeDocument/2006/relationships/image" Target="/ppt/media/image3.jpeg" Id="R01b50d0326154839" /><Relationship Type="http://schemas.openxmlformats.org/officeDocument/2006/relationships/notesSlide" Target="/ppt/notesSlides/notesSlide5.xml" Id="R18954c491e5a496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46127412e8f14c95" /><Relationship Type="http://schemas.openxmlformats.org/officeDocument/2006/relationships/notesSlide" Target="/ppt/notesSlides/notesSlide6.xml" Id="Rc0f6013c24414767"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9699d40247c4d8d" /><Relationship Type="http://schemas.openxmlformats.org/officeDocument/2006/relationships/notesSlide" Target="/ppt/notesSlides/notesSlide7.xml" Id="R7dd90ff879064a52"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ad0b9071d4b04694" /><Relationship Type="http://schemas.openxmlformats.org/officeDocument/2006/relationships/image" Target="/ppt/media/image4.jpeg" Id="Rb8863bffb3b84367" /><Relationship Type="http://schemas.openxmlformats.org/officeDocument/2006/relationships/notesSlide" Target="/ppt/notesSlides/notesSlide8.xml" Id="R9be1357e5b2c418c"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61fed751980454f" /><Relationship Type="http://schemas.openxmlformats.org/officeDocument/2006/relationships/image" Target="/ppt/media/image5.jpeg" Id="R329a13e1bf1c4fd8" /><Relationship Type="http://schemas.openxmlformats.org/officeDocument/2006/relationships/notesSlide" Target="/ppt/notesSlides/notesSlide9.xml" Id="R61a0f4b0b89f418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ab3ef2e2160443bf" /><Relationship Type="http://schemas.openxmlformats.org/officeDocument/2006/relationships/notesSlide" Target="/ppt/notesSlides/notesSlide10.xml" Id="Rd05eeb154ea642b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7ed81fc2e77848ad" /><Relationship Type="http://schemas.openxmlformats.org/officeDocument/2006/relationships/image" Target="/ppt/media/image6.jpeg" Id="R52239bb05a5c4340" /><Relationship Type="http://schemas.openxmlformats.org/officeDocument/2006/relationships/notesSlide" Target="/ppt/notesSlides/notesSlide11.xml" Id="R9c99806ec78f4d0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8275f986ed814dd7" /><Relationship Type="http://schemas.openxmlformats.org/officeDocument/2006/relationships/notesSlide" Target="/ppt/notesSlides/notesSlide12.xml" Id="R7b5b09bc870a463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a743172dddf84a17" /><Relationship Type="http://schemas.openxmlformats.org/officeDocument/2006/relationships/notesSlide" Target="/ppt/notesSlides/notesSlide13.xml" Id="R1a5c6839a5e54a6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04910db9ee04539" /><Relationship Type="http://schemas.openxmlformats.org/officeDocument/2006/relationships/notesSlide" Target="/ppt/notesSlides/notesSlide14.xml" Id="Rd632b8dbdd9a475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b93a330dd00f4339" /><Relationship Type="http://schemas.openxmlformats.org/officeDocument/2006/relationships/notesSlide" Target="/ppt/notesSlides/notesSlide15.xml" Id="R28f056078dff4b2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98ec14c300624d1a" /><Relationship Type="http://schemas.openxmlformats.org/officeDocument/2006/relationships/notesSlide" Target="/ppt/notesSlides/notesSlide16.xml" Id="R9bd6f657de304f19" /></Relationships>
</file>

<file path=ppt/slides/slide1.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4787B94-B334-4DBA-8E6D-55E97E9DA7CB}"/>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NOTICE</a:t>
            </a:r>
          </a:p>
        </p:txBody>
      </p:sp>
      <p:sp>
        <p:nvSpPr>
          <p:cNvPr id="2" name="">
            <a:extLst xmlns:a="http://schemas.openxmlformats.org/drawingml/2006/main">
              <a:ext uri="{FF2B5EF4-FFF2-40B4-BE49-F238E27FC236}">
                <a16:creationId xmlns:a16="http://schemas.microsoft.com/office/drawing/2014/main" id="{D6ECAC8E-923C-41E6-BE2B-B742180350E4}"/>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Make the composite believable</a:t>
            </a:r>
          </a:p>
        </p:txBody>
      </p:sp>
      <p:sp>
        <p:nvSpPr>
          <p:cNvPr id="3" name="">
            <a:extLst xmlns:a="http://schemas.openxmlformats.org/drawingml/2006/main">
              <a:ext uri="{FF2B5EF4-FFF2-40B4-BE49-F238E27FC236}">
                <a16:creationId xmlns:a16="http://schemas.microsoft.com/office/drawing/2014/main" id="{2333FD6B-AB85-42E1-AF1E-85037BACB7D7}"/>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Multimedia 12 • layers, masks, light and revision</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7b4b4b6bab634c03"/>
          <a:stretch xmlns:a="http://schemas.openxmlformats.org/drawingml/2006/main"/>
        </p:blipFill>
        <p:spPr>
          <a:xfrm xmlns:a="http://schemas.openxmlformats.org/drawingml/2006/main">
            <a:off x="609600" y="2340901"/>
            <a:ext cx="6381750" cy="2747698"/>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E9097AC0-A5F3-41FF-9A3F-C158DB19CCD1}"/>
              </a:ext>
            </a:extLst>
          </p:cNvPr>
          <p:cNvSpPr>
            <a:spLocks xmlns:a="http://schemas.openxmlformats.org/drawingml/2006/main" noGrp="1"/>
          </p:cNvSpPr>
          <p:nvPr/>
        </p:nvSpPr>
        <p:spPr>
          <a:xfrm xmlns:a="http://schemas.openxmlformats.org/drawingml/2006/main">
            <a:off x="609600" y="5314950"/>
            <a:ext cx="666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0717B"/>
                </a:solidFill>
                <a:latin typeface="Helvetica Neue"/>
                <a:ea typeface="Helvetica Neue"/>
                <a:cs typeface="Helvetica Neue"/>
              </a:defRPr>
            </a:pPr>
            <a:r>
              <a:rPr sz="1275" b="0">
                <a:solidFill>
                  <a:srgbClr val="60717B"/>
                </a:solidFill>
                <a:latin typeface="Helvetica Neue"/>
                <a:ea typeface="Helvetica Neue"/>
                <a:cs typeface="Helvetica Neue"/>
              </a:rPr>
              <a:t>Constructed practice result; not a software-control screenshot</a:t>
            </a:r>
          </a:p>
        </p:txBody>
      </p:sp>
      <p:sp>
        <p:nvSpPr>
          <p:cNvPr id="6" name="">
            <a:extLst xmlns:a="http://schemas.openxmlformats.org/drawingml/2006/main">
              <a:ext uri="{FF2B5EF4-FFF2-40B4-BE49-F238E27FC236}">
                <a16:creationId xmlns:a16="http://schemas.microsoft.com/office/drawing/2014/main" id="{34F7595F-DBEB-4EC7-AF55-4D2138B73BBA}"/>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Check relationships before adding effects.</a:t>
            </a:r>
          </a:p>
        </p:txBody>
      </p:sp>
      <p:sp>
        <p:nvSpPr>
          <p:cNvPr id="7" name="">
            <a:extLst xmlns:a="http://schemas.openxmlformats.org/drawingml/2006/main">
              <a:ext uri="{FF2B5EF4-FFF2-40B4-BE49-F238E27FC236}">
                <a16:creationId xmlns:a16="http://schemas.microsoft.com/office/drawing/2014/main" id="{29D3CEE0-E4F3-4CC8-AEBE-3342ADCBC555}"/>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Your edits must remain recoverable.</a:t>
            </a:r>
          </a:p>
        </p:txBody>
      </p:sp>
      <p:sp>
        <p:nvSpPr>
          <p:cNvPr id="8" name="">
            <a:extLst xmlns:a="http://schemas.openxmlformats.org/drawingml/2006/main">
              <a:ext uri="{FF2B5EF4-FFF2-40B4-BE49-F238E27FC236}">
                <a16:creationId xmlns:a16="http://schemas.microsoft.com/office/drawing/2014/main" id="{BC71F081-8AD5-46B5-BC32-1C4880161826}"/>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90E6B37B-6FE7-4AD6-A919-F9AEF430A763}"/>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Identify one relationship you would inspect before adding a glow.</a:t>
            </a:r>
          </a:p>
        </p:txBody>
      </p:sp>
      <p:sp>
        <p:nvSpPr>
          <p:cNvPr id="10" name="">
            <a:extLst xmlns:a="http://schemas.openxmlformats.org/drawingml/2006/main">
              <a:ext uri="{FF2B5EF4-FFF2-40B4-BE49-F238E27FC236}">
                <a16:creationId xmlns:a16="http://schemas.microsoft.com/office/drawing/2014/main" id="{33CC88EF-75F9-4EA5-A9E1-2EDC9C4E38BC}"/>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01 / 16   ·   Learning Studio • original teaching model; not a real campaign</a:t>
            </a:r>
          </a:p>
        </p:txBody>
      </p:sp>
    </p:spTree>
    <p:extLst>
      <p:ext uri="{BB962C8B-B14F-4D97-AF65-F5344CB8AC3E}">
        <p14:creationId xmlns:p14="http://schemas.microsoft.com/office/powerpoint/2010/main" val="832596287"/>
      </p:ext>
    </p:extLst>
  </p:cSld>
</p:sld>
</file>

<file path=ppt/slides/slide2.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7991F578-DAA1-47D2-A3E8-7D0F8750511A}"/>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E1116AC0-FC83-4E3C-988E-D28FC44D4274}"/>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Believability checks</a:t>
            </a:r>
          </a:p>
        </p:txBody>
      </p:sp>
      <p:sp>
        <p:nvSpPr>
          <p:cNvPr id="3" name="">
            <a:extLst xmlns:a="http://schemas.openxmlformats.org/drawingml/2006/main">
              <a:ext uri="{FF2B5EF4-FFF2-40B4-BE49-F238E27FC236}">
                <a16:creationId xmlns:a16="http://schemas.microsoft.com/office/drawing/2014/main" id="{88A1D9D1-AA5E-4E5B-A0B5-133F7944BCC8}"/>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Look for evidence that the images share a scene.</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4d19f1e2f1644c89"/>
          <a:stretch xmlns:a="http://schemas.openxmlformats.org/drawingml/2006/main"/>
        </p:blipFill>
        <p:spPr>
          <a:xfrm xmlns:a="http://schemas.openxmlformats.org/drawingml/2006/main">
            <a:off x="609600" y="2340901"/>
            <a:ext cx="6381750" cy="2747698"/>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F8F0C87F-3244-4EF3-A4AE-5DCF7D903BF2}"/>
              </a:ext>
            </a:extLst>
          </p:cNvPr>
          <p:cNvSpPr>
            <a:spLocks xmlns:a="http://schemas.openxmlformats.org/drawingml/2006/main" noGrp="1"/>
          </p:cNvSpPr>
          <p:nvPr/>
        </p:nvSpPr>
        <p:spPr>
          <a:xfrm xmlns:a="http://schemas.openxmlformats.org/drawingml/2006/main">
            <a:off x="609600" y="5314950"/>
            <a:ext cx="666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0717B"/>
                </a:solidFill>
                <a:latin typeface="Helvetica Neue"/>
                <a:ea typeface="Helvetica Neue"/>
                <a:cs typeface="Helvetica Neue"/>
              </a:defRPr>
            </a:pPr>
            <a:r>
              <a:rPr sz="1275" b="0">
                <a:solidFill>
                  <a:srgbClr val="60717B"/>
                </a:solidFill>
                <a:latin typeface="Helvetica Neue"/>
                <a:ea typeface="Helvetica Neue"/>
                <a:cs typeface="Helvetica Neue"/>
              </a:rPr>
              <a:t>Constructed practice result; not a software-control screenshot</a:t>
            </a:r>
          </a:p>
        </p:txBody>
      </p:sp>
      <p:sp>
        <p:nvSpPr>
          <p:cNvPr id="6" name="">
            <a:extLst xmlns:a="http://schemas.openxmlformats.org/drawingml/2006/main">
              <a:ext uri="{FF2B5EF4-FFF2-40B4-BE49-F238E27FC236}">
                <a16:creationId xmlns:a16="http://schemas.microsoft.com/office/drawing/2014/main" id="{D4A3C351-4980-4054-B3F9-517D9F1C7C38}"/>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Scale and perspective.</a:t>
            </a:r>
          </a:p>
        </p:txBody>
      </p:sp>
      <p:sp>
        <p:nvSpPr>
          <p:cNvPr id="7" name="">
            <a:extLst xmlns:a="http://schemas.openxmlformats.org/drawingml/2006/main">
              <a:ext uri="{FF2B5EF4-FFF2-40B4-BE49-F238E27FC236}">
                <a16:creationId xmlns:a16="http://schemas.microsoft.com/office/drawing/2014/main" id="{030FC85A-D56D-4E0D-B4F6-F516C6F74354}"/>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Light direction, colour and intensity.</a:t>
            </a:r>
          </a:p>
        </p:txBody>
      </p:sp>
      <p:sp>
        <p:nvSpPr>
          <p:cNvPr id="8" name="">
            <a:extLst xmlns:a="http://schemas.openxmlformats.org/drawingml/2006/main">
              <a:ext uri="{FF2B5EF4-FFF2-40B4-BE49-F238E27FC236}">
                <a16:creationId xmlns:a16="http://schemas.microsoft.com/office/drawing/2014/main" id="{325BD6EE-D073-48DD-8A83-91D4EB11EF42}"/>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Edges, contact/cast shadows and texture.</a:t>
            </a:r>
          </a:p>
        </p:txBody>
      </p:sp>
      <p:sp>
        <p:nvSpPr>
          <p:cNvPr id="9" name="">
            <a:extLst xmlns:a="http://schemas.openxmlformats.org/drawingml/2006/main">
              <a:ext uri="{FF2B5EF4-FFF2-40B4-BE49-F238E27FC236}">
                <a16:creationId xmlns:a16="http://schemas.microsoft.com/office/drawing/2014/main" id="{74411AB7-640F-4476-8E99-D7FFCF806CA7}"/>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B0608965-0AD9-4F21-ADD2-92325D2FDA4B}"/>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Name two specific visible relationships you would test. Avoid “it looks fake” as the whole diagnosis.</a:t>
            </a:r>
          </a:p>
        </p:txBody>
      </p:sp>
      <p:sp>
        <p:nvSpPr>
          <p:cNvPr id="11" name="">
            <a:extLst xmlns:a="http://schemas.openxmlformats.org/drawingml/2006/main">
              <a:ext uri="{FF2B5EF4-FFF2-40B4-BE49-F238E27FC236}">
                <a16:creationId xmlns:a16="http://schemas.microsoft.com/office/drawing/2014/main" id="{4C5D59CD-ABD6-4893-A7FB-25591CCDD2B0}"/>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02 / 16   ·   Learning Studio • original teaching model; not a real campaign</a:t>
            </a:r>
          </a:p>
        </p:txBody>
      </p:sp>
    </p:spTree>
    <p:extLst>
      <p:ext uri="{BB962C8B-B14F-4D97-AF65-F5344CB8AC3E}">
        <p14:creationId xmlns:p14="http://schemas.microsoft.com/office/powerpoint/2010/main" val="98416204"/>
      </p:ext>
    </p:extLst>
  </p:cSld>
</p:sld>
</file>

<file path=ppt/slides/slide3.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27C62041-4B07-4A35-8E86-CB7D1A23C326}"/>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6D5DF4A8-044A-449F-A80A-5413AB4B4F13}"/>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A recoverable layer stack</a:t>
            </a:r>
          </a:p>
        </p:txBody>
      </p:sp>
      <p:sp>
        <p:nvSpPr>
          <p:cNvPr id="3" name="">
            <a:extLst xmlns:a="http://schemas.openxmlformats.org/drawingml/2006/main">
              <a:ext uri="{FF2B5EF4-FFF2-40B4-BE49-F238E27FC236}">
                <a16:creationId xmlns:a16="http://schemas.microsoft.com/office/drawing/2014/main" id="{E64ED021-A478-4963-9230-C0E66751A00D}"/>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Keep content and edits separate.</a:t>
            </a:r>
          </a:p>
        </p:txBody>
      </p:sp>
      <p:sp>
        <p:nvSpPr>
          <p:cNvPr id="4" name="">
            <a:extLst xmlns:a="http://schemas.openxmlformats.org/drawingml/2006/main">
              <a:ext uri="{FF2B5EF4-FFF2-40B4-BE49-F238E27FC236}">
                <a16:creationId xmlns:a16="http://schemas.microsoft.com/office/drawing/2014/main" id="{AC346401-5068-4C34-8EA8-43D27D0C469E}"/>
              </a:ext>
            </a:extLst>
          </p:cNvPr>
          <p:cNvSpPr>
            <a:spLocks xmlns:a="http://schemas.openxmlformats.org/drawingml/2006/main" noGrp="1"/>
          </p:cNvSpPr>
          <p:nvPr/>
        </p:nvSpPr>
        <p:spPr>
          <a:xfrm xmlns:a="http://schemas.openxmlformats.org/drawingml/2006/main">
            <a:off x="609600" y="2266950"/>
            <a:ext cx="6048375" cy="609600"/>
          </a:xfrm>
          <a:prstGeom xmlns:a="http://schemas.openxmlformats.org/drawingml/2006/main" prst="rect">
            <a:avLst/>
          </a:prstGeom>
          <a:solidFill xmlns:a="http://schemas.openxmlformats.org/drawingml/2006/main">
            <a:srgbClr val="F4B860"/>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DF6C11AF-B98B-4278-8E3C-6AB8B1B3B951}"/>
              </a:ext>
            </a:extLst>
          </p:cNvPr>
          <p:cNvSpPr>
            <a:spLocks xmlns:a="http://schemas.openxmlformats.org/drawingml/2006/main" noGrp="1"/>
          </p:cNvSpPr>
          <p:nvPr/>
        </p:nvSpPr>
        <p:spPr>
          <a:xfrm xmlns:a="http://schemas.openxmlformats.org/drawingml/2006/main">
            <a:off x="781050" y="2400300"/>
            <a:ext cx="5715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8384F"/>
                </a:solidFill>
                <a:latin typeface="Helvetica Neue"/>
                <a:ea typeface="Helvetica Neue"/>
                <a:cs typeface="Helvetica Neue"/>
              </a:defRPr>
            </a:pPr>
            <a:r>
              <a:rPr sz="2100" b="1">
                <a:solidFill>
                  <a:srgbClr val="18384F"/>
                </a:solidFill>
                <a:latin typeface="Helvetica Neue"/>
                <a:ea typeface="Helvetica Neue"/>
                <a:cs typeface="Helvetica Neue"/>
              </a:rPr>
              <a:t>Editable Type</a:t>
            </a:r>
          </a:p>
        </p:txBody>
      </p:sp>
      <p:sp>
        <p:nvSpPr>
          <p:cNvPr id="6" name="">
            <a:extLst xmlns:a="http://schemas.openxmlformats.org/drawingml/2006/main">
              <a:ext uri="{FF2B5EF4-FFF2-40B4-BE49-F238E27FC236}">
                <a16:creationId xmlns:a16="http://schemas.microsoft.com/office/drawing/2014/main" id="{CA2E54C2-8E3D-4FC6-9FEB-00B9C7D21321}"/>
              </a:ext>
            </a:extLst>
          </p:cNvPr>
          <p:cNvSpPr>
            <a:spLocks xmlns:a="http://schemas.openxmlformats.org/drawingml/2006/main" noGrp="1"/>
          </p:cNvSpPr>
          <p:nvPr/>
        </p:nvSpPr>
        <p:spPr>
          <a:xfrm xmlns:a="http://schemas.openxmlformats.org/drawingml/2006/main">
            <a:off x="609600" y="3028950"/>
            <a:ext cx="6048375" cy="609600"/>
          </a:xfrm>
          <a:prstGeom xmlns:a="http://schemas.openxmlformats.org/drawingml/2006/main" prst="rect">
            <a:avLst/>
          </a:prstGeom>
          <a:solidFill xmlns:a="http://schemas.openxmlformats.org/drawingml/2006/main">
            <a:srgbClr val="8CBAB8"/>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66CE761F-B198-403E-A34D-F7C3110387E3}"/>
              </a:ext>
            </a:extLst>
          </p:cNvPr>
          <p:cNvSpPr>
            <a:spLocks xmlns:a="http://schemas.openxmlformats.org/drawingml/2006/main" noGrp="1"/>
          </p:cNvSpPr>
          <p:nvPr/>
        </p:nvSpPr>
        <p:spPr>
          <a:xfrm xmlns:a="http://schemas.openxmlformats.org/drawingml/2006/main">
            <a:off x="781050" y="3162300"/>
            <a:ext cx="5715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8384F"/>
                </a:solidFill>
                <a:latin typeface="Helvetica Neue"/>
                <a:ea typeface="Helvetica Neue"/>
                <a:cs typeface="Helvetica Neue"/>
              </a:defRPr>
            </a:pPr>
            <a:r>
              <a:rPr sz="2100" b="1">
                <a:solidFill>
                  <a:srgbClr val="18384F"/>
                </a:solidFill>
                <a:latin typeface="Helvetica Neue"/>
                <a:ea typeface="Helvetica Neue"/>
                <a:cs typeface="Helvetica Neue"/>
              </a:rPr>
              <a:t>Adjustment + its mask</a:t>
            </a:r>
          </a:p>
        </p:txBody>
      </p:sp>
      <p:sp>
        <p:nvSpPr>
          <p:cNvPr id="8" name="">
            <a:extLst xmlns:a="http://schemas.openxmlformats.org/drawingml/2006/main">
              <a:ext uri="{FF2B5EF4-FFF2-40B4-BE49-F238E27FC236}">
                <a16:creationId xmlns:a16="http://schemas.microsoft.com/office/drawing/2014/main" id="{3618DA0C-ED60-4162-AF06-0D8C05FCE5F9}"/>
              </a:ext>
            </a:extLst>
          </p:cNvPr>
          <p:cNvSpPr>
            <a:spLocks xmlns:a="http://schemas.openxmlformats.org/drawingml/2006/main" noGrp="1"/>
          </p:cNvSpPr>
          <p:nvPr/>
        </p:nvSpPr>
        <p:spPr>
          <a:xfrm xmlns:a="http://schemas.openxmlformats.org/drawingml/2006/main">
            <a:off x="609600" y="3790950"/>
            <a:ext cx="6048375" cy="609600"/>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0F2056ED-E2A9-4DDD-AA7A-B120830B488D}"/>
              </a:ext>
            </a:extLst>
          </p:cNvPr>
          <p:cNvSpPr>
            <a:spLocks xmlns:a="http://schemas.openxmlformats.org/drawingml/2006/main" noGrp="1"/>
          </p:cNvSpPr>
          <p:nvPr/>
        </p:nvSpPr>
        <p:spPr>
          <a:xfrm xmlns:a="http://schemas.openxmlformats.org/drawingml/2006/main">
            <a:off x="781050" y="3924300"/>
            <a:ext cx="5715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6F0E6"/>
                </a:solidFill>
                <a:latin typeface="Helvetica Neue"/>
                <a:ea typeface="Helvetica Neue"/>
                <a:cs typeface="Helvetica Neue"/>
              </a:defRPr>
            </a:pPr>
            <a:r>
              <a:rPr sz="2100" b="1">
                <a:solidFill>
                  <a:srgbClr val="F6F0E6"/>
                </a:solidFill>
                <a:latin typeface="Helvetica Neue"/>
                <a:ea typeface="Helvetica Neue"/>
                <a:cs typeface="Helvetica Neue"/>
              </a:rPr>
              <a:t>Subject + visibility mask</a:t>
            </a:r>
          </a:p>
        </p:txBody>
      </p:sp>
      <p:sp>
        <p:nvSpPr>
          <p:cNvPr id="10" name="">
            <a:extLst xmlns:a="http://schemas.openxmlformats.org/drawingml/2006/main">
              <a:ext uri="{FF2B5EF4-FFF2-40B4-BE49-F238E27FC236}">
                <a16:creationId xmlns:a16="http://schemas.microsoft.com/office/drawing/2014/main" id="{348CE6E4-DD35-4327-9C0A-244D9A1BA83E}"/>
              </a:ext>
            </a:extLst>
          </p:cNvPr>
          <p:cNvSpPr>
            <a:spLocks xmlns:a="http://schemas.openxmlformats.org/drawingml/2006/main" noGrp="1"/>
          </p:cNvSpPr>
          <p:nvPr/>
        </p:nvSpPr>
        <p:spPr>
          <a:xfrm xmlns:a="http://schemas.openxmlformats.org/drawingml/2006/main">
            <a:off x="609600" y="4552950"/>
            <a:ext cx="6048375" cy="609600"/>
          </a:xfrm>
          <a:prstGeom xmlns:a="http://schemas.openxmlformats.org/drawingml/2006/main" prst="rect">
            <a:avLst/>
          </a:prstGeom>
          <a:solidFill xmlns:a="http://schemas.openxmlformats.org/drawingml/2006/main">
            <a:srgbClr val="18384F"/>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1F27F37D-404D-4E18-A288-31D47F1525AD}"/>
              </a:ext>
            </a:extLst>
          </p:cNvPr>
          <p:cNvSpPr>
            <a:spLocks xmlns:a="http://schemas.openxmlformats.org/drawingml/2006/main" noGrp="1"/>
          </p:cNvSpPr>
          <p:nvPr/>
        </p:nvSpPr>
        <p:spPr>
          <a:xfrm xmlns:a="http://schemas.openxmlformats.org/drawingml/2006/main">
            <a:off x="781050" y="4686300"/>
            <a:ext cx="5715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6F0E6"/>
                </a:solidFill>
                <a:latin typeface="Helvetica Neue"/>
                <a:ea typeface="Helvetica Neue"/>
                <a:cs typeface="Helvetica Neue"/>
              </a:defRPr>
            </a:pPr>
            <a:r>
              <a:rPr sz="2100" b="1">
                <a:solidFill>
                  <a:srgbClr val="F6F0E6"/>
                </a:solidFill>
                <a:latin typeface="Helvetica Neue"/>
                <a:ea typeface="Helvetica Neue"/>
                <a:cs typeface="Helvetica Neue"/>
              </a:rPr>
              <a:t>Source image / Smart Object</a:t>
            </a:r>
          </a:p>
        </p:txBody>
      </p:sp>
      <p:sp>
        <p:nvSpPr>
          <p:cNvPr id="12" name="">
            <a:extLst xmlns:a="http://schemas.openxmlformats.org/drawingml/2006/main">
              <a:ext uri="{FF2B5EF4-FFF2-40B4-BE49-F238E27FC236}">
                <a16:creationId xmlns:a16="http://schemas.microsoft.com/office/drawing/2014/main" id="{7C7A6FDA-9B59-4155-B9E2-F027C882EBDD}"/>
              </a:ext>
            </a:extLst>
          </p:cNvPr>
          <p:cNvSpPr>
            <a:spLocks xmlns:a="http://schemas.openxmlformats.org/drawingml/2006/main" noGrp="1"/>
          </p:cNvSpPr>
          <p:nvPr/>
        </p:nvSpPr>
        <p:spPr>
          <a:xfrm xmlns:a="http://schemas.openxmlformats.org/drawingml/2006/main">
            <a:off x="7429500" y="2247900"/>
            <a:ext cx="41529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Source image or Smart Object.</a:t>
            </a:r>
          </a:p>
        </p:txBody>
      </p:sp>
      <p:sp>
        <p:nvSpPr>
          <p:cNvPr id="13" name="">
            <a:extLst xmlns:a="http://schemas.openxmlformats.org/drawingml/2006/main">
              <a:ext uri="{FF2B5EF4-FFF2-40B4-BE49-F238E27FC236}">
                <a16:creationId xmlns:a16="http://schemas.microsoft.com/office/drawing/2014/main" id="{3B328458-4E59-413C-AA31-A033F31BAB43}"/>
              </a:ext>
            </a:extLst>
          </p:cNvPr>
          <p:cNvSpPr>
            <a:spLocks xmlns:a="http://schemas.openxmlformats.org/drawingml/2006/main" noGrp="1"/>
          </p:cNvSpPr>
          <p:nvPr/>
        </p:nvSpPr>
        <p:spPr>
          <a:xfrm xmlns:a="http://schemas.openxmlformats.org/drawingml/2006/main">
            <a:off x="7429500" y="2990850"/>
            <a:ext cx="41529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A mask for visible area.</a:t>
            </a:r>
          </a:p>
        </p:txBody>
      </p:sp>
      <p:sp>
        <p:nvSpPr>
          <p:cNvPr id="14" name="">
            <a:extLst xmlns:a="http://schemas.openxmlformats.org/drawingml/2006/main">
              <a:ext uri="{FF2B5EF4-FFF2-40B4-BE49-F238E27FC236}">
                <a16:creationId xmlns:a16="http://schemas.microsoft.com/office/drawing/2014/main" id="{6D458417-C606-4EBA-A337-2B0EC02E9A4F}"/>
              </a:ext>
            </a:extLst>
          </p:cNvPr>
          <p:cNvSpPr>
            <a:spLocks xmlns:a="http://schemas.openxmlformats.org/drawingml/2006/main" noGrp="1"/>
          </p:cNvSpPr>
          <p:nvPr/>
        </p:nvSpPr>
        <p:spPr>
          <a:xfrm xmlns:a="http://schemas.openxmlformats.org/drawingml/2006/main">
            <a:off x="7429500" y="3733800"/>
            <a:ext cx="41529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Adjustment layers for tone or colour.</a:t>
            </a:r>
          </a:p>
        </p:txBody>
      </p:sp>
      <p:sp>
        <p:nvSpPr>
          <p:cNvPr id="15" name="">
            <a:extLst xmlns:a="http://schemas.openxmlformats.org/drawingml/2006/main">
              <a:ext uri="{FF2B5EF4-FFF2-40B4-BE49-F238E27FC236}">
                <a16:creationId xmlns:a16="http://schemas.microsoft.com/office/drawing/2014/main" id="{9E5BAB08-073C-41A9-B0B2-787EDA0833E7}"/>
              </a:ext>
            </a:extLst>
          </p:cNvPr>
          <p:cNvSpPr>
            <a:spLocks xmlns:a="http://schemas.openxmlformats.org/drawingml/2006/main" noGrp="1"/>
          </p:cNvSpPr>
          <p:nvPr/>
        </p:nvSpPr>
        <p:spPr>
          <a:xfrm xmlns:a="http://schemas.openxmlformats.org/drawingml/2006/main">
            <a:off x="7429500" y="4476750"/>
            <a:ext cx="41529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Editable type above the intended image treatment.</a:t>
            </a:r>
          </a:p>
        </p:txBody>
      </p:sp>
      <p:sp>
        <p:nvSpPr>
          <p:cNvPr id="16" name="">
            <a:extLst xmlns:a="http://schemas.openxmlformats.org/drawingml/2006/main">
              <a:ext uri="{FF2B5EF4-FFF2-40B4-BE49-F238E27FC236}">
                <a16:creationId xmlns:a16="http://schemas.microsoft.com/office/drawing/2014/main" id="{E5FB4C0D-15F3-4B4E-8FE3-D23E687D0EF7}"/>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F09426A2-0FC7-44A4-99EF-9B09467A7A25}"/>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The director asks for a lighter subject tomorrow. Which source control should remain available?</a:t>
            </a:r>
          </a:p>
        </p:txBody>
      </p:sp>
      <p:sp>
        <p:nvSpPr>
          <p:cNvPr id="18" name="">
            <a:extLst xmlns:a="http://schemas.openxmlformats.org/drawingml/2006/main">
              <a:ext uri="{FF2B5EF4-FFF2-40B4-BE49-F238E27FC236}">
                <a16:creationId xmlns:a16="http://schemas.microsoft.com/office/drawing/2014/main" id="{D5510B75-C129-4803-9D81-DCB0F7098A1C}"/>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03 / 16   ·   Adobe Photoshop • Nondestructive editing</a:t>
            </a:r>
          </a:p>
        </p:txBody>
      </p:sp>
    </p:spTree>
    <p:extLst>
      <p:ext uri="{BB962C8B-B14F-4D97-AF65-F5344CB8AC3E}">
        <p14:creationId xmlns:p14="http://schemas.microsoft.com/office/powerpoint/2010/main" val="710996027"/>
      </p:ext>
    </p:extLst>
  </p:cSld>
</p:sld>
</file>

<file path=ppt/slides/slide4.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8B1CCA92-20EE-42EB-BCFF-55DA9B32B0EB}"/>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C95D6309-2091-4CB2-8D53-D8A7A6D573B7}"/>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Selections and layer masks</a:t>
            </a:r>
          </a:p>
        </p:txBody>
      </p:sp>
      <p:sp>
        <p:nvSpPr>
          <p:cNvPr id="3" name="">
            <a:extLst xmlns:a="http://schemas.openxmlformats.org/drawingml/2006/main">
              <a:ext uri="{FF2B5EF4-FFF2-40B4-BE49-F238E27FC236}">
                <a16:creationId xmlns:a16="http://schemas.microsoft.com/office/drawing/2014/main" id="{13E74080-7076-4D20-B7CB-0C9BD77C8EAE}"/>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A selection identifies an area; a mask controls visibility.</a:t>
            </a:r>
          </a:p>
        </p:txBody>
      </p:sp>
      <p:sp>
        <p:nvSpPr>
          <p:cNvPr id="4" name="">
            <a:extLst xmlns:a="http://schemas.openxmlformats.org/drawingml/2006/main">
              <a:ext uri="{FF2B5EF4-FFF2-40B4-BE49-F238E27FC236}">
                <a16:creationId xmlns:a16="http://schemas.microsoft.com/office/drawing/2014/main" id="{FDA808AF-E2F2-44C3-944E-5645E4096091}"/>
              </a:ext>
            </a:extLst>
          </p:cNvPr>
          <p:cNvSpPr>
            <a:spLocks xmlns:a="http://schemas.openxmlformats.org/drawingml/2006/main" noGrp="1"/>
          </p:cNvSpPr>
          <p:nvPr/>
        </p:nvSpPr>
        <p:spPr>
          <a:xfrm xmlns:a="http://schemas.openxmlformats.org/drawingml/2006/main">
            <a:off x="609600" y="2695575"/>
            <a:ext cx="1762125" cy="1428750"/>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CC90914A-8347-4C9D-919E-85CD1C874843}"/>
              </a:ext>
            </a:extLst>
          </p:cNvPr>
          <p:cNvSpPr>
            <a:spLocks xmlns:a="http://schemas.openxmlformats.org/drawingml/2006/main" noGrp="1"/>
          </p:cNvSpPr>
          <p:nvPr/>
        </p:nvSpPr>
        <p:spPr>
          <a:xfrm xmlns:a="http://schemas.openxmlformats.org/drawingml/2006/main">
            <a:off x="609600" y="4314825"/>
            <a:ext cx="2000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White: reveal</a:t>
            </a:r>
          </a:p>
        </p:txBody>
      </p:sp>
      <p:sp>
        <p:nvSpPr>
          <p:cNvPr id="6" name="">
            <a:extLst xmlns:a="http://schemas.openxmlformats.org/drawingml/2006/main">
              <a:ext uri="{FF2B5EF4-FFF2-40B4-BE49-F238E27FC236}">
                <a16:creationId xmlns:a16="http://schemas.microsoft.com/office/drawing/2014/main" id="{C9414127-10E3-4772-9CA2-9426BDDD839D}"/>
              </a:ext>
            </a:extLst>
          </p:cNvPr>
          <p:cNvSpPr>
            <a:spLocks xmlns:a="http://schemas.openxmlformats.org/drawingml/2006/main" noGrp="1"/>
          </p:cNvSpPr>
          <p:nvPr/>
        </p:nvSpPr>
        <p:spPr>
          <a:xfrm xmlns:a="http://schemas.openxmlformats.org/drawingml/2006/main">
            <a:off x="2676525" y="2695575"/>
            <a:ext cx="1762125" cy="1428750"/>
          </a:xfrm>
          <a:prstGeom xmlns:a="http://schemas.openxmlformats.org/drawingml/2006/main" prst="rect">
            <a:avLst/>
          </a:prstGeom>
          <a:solidFill xmlns:a="http://schemas.openxmlformats.org/drawingml/2006/main">
            <a:srgbClr val="808080"/>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8B083E43-F2AE-4865-85AE-54948F6DA25A}"/>
              </a:ext>
            </a:extLst>
          </p:cNvPr>
          <p:cNvSpPr>
            <a:spLocks xmlns:a="http://schemas.openxmlformats.org/drawingml/2006/main" noGrp="1"/>
          </p:cNvSpPr>
          <p:nvPr/>
        </p:nvSpPr>
        <p:spPr>
          <a:xfrm xmlns:a="http://schemas.openxmlformats.org/drawingml/2006/main">
            <a:off x="2676525" y="4314825"/>
            <a:ext cx="2000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Grey: partial</a:t>
            </a:r>
          </a:p>
        </p:txBody>
      </p:sp>
      <p:sp>
        <p:nvSpPr>
          <p:cNvPr id="8" name="">
            <a:extLst xmlns:a="http://schemas.openxmlformats.org/drawingml/2006/main">
              <a:ext uri="{FF2B5EF4-FFF2-40B4-BE49-F238E27FC236}">
                <a16:creationId xmlns:a16="http://schemas.microsoft.com/office/drawing/2014/main" id="{8A45DDA1-7997-4B7C-81D7-A43315A9C869}"/>
              </a:ext>
            </a:extLst>
          </p:cNvPr>
          <p:cNvSpPr>
            <a:spLocks xmlns:a="http://schemas.openxmlformats.org/drawingml/2006/main" noGrp="1"/>
          </p:cNvSpPr>
          <p:nvPr/>
        </p:nvSpPr>
        <p:spPr>
          <a:xfrm xmlns:a="http://schemas.openxmlformats.org/drawingml/2006/main">
            <a:off x="4743450" y="2695575"/>
            <a:ext cx="1762125" cy="1428750"/>
          </a:xfrm>
          <a:prstGeom xmlns:a="http://schemas.openxmlformats.org/drawingml/2006/main" prst="rect">
            <a:avLst/>
          </a:prstGeom>
          <a:solidFill xmlns:a="http://schemas.openxmlformats.org/drawingml/2006/main">
            <a:srgbClr val="000000"/>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FE53E38D-A512-41A9-BC90-019D26B6A48B}"/>
              </a:ext>
            </a:extLst>
          </p:cNvPr>
          <p:cNvSpPr>
            <a:spLocks xmlns:a="http://schemas.openxmlformats.org/drawingml/2006/main" noGrp="1"/>
          </p:cNvSpPr>
          <p:nvPr/>
        </p:nvSpPr>
        <p:spPr>
          <a:xfrm xmlns:a="http://schemas.openxmlformats.org/drawingml/2006/main">
            <a:off x="4743450" y="4314825"/>
            <a:ext cx="2000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Black: hide</a:t>
            </a:r>
          </a:p>
        </p:txBody>
      </p:sp>
      <p:sp>
        <p:nvSpPr>
          <p:cNvPr id="10" name="">
            <a:extLst xmlns:a="http://schemas.openxmlformats.org/drawingml/2006/main">
              <a:ext uri="{FF2B5EF4-FFF2-40B4-BE49-F238E27FC236}">
                <a16:creationId xmlns:a16="http://schemas.microsoft.com/office/drawing/2014/main" id="{6204E217-EA66-442C-8FC7-779A9FB3D6A5}"/>
              </a:ext>
            </a:extLst>
          </p:cNvPr>
          <p:cNvSpPr>
            <a:spLocks xmlns:a="http://schemas.openxmlformats.org/drawingml/2006/main" noGrp="1"/>
          </p:cNvSpPr>
          <p:nvPr/>
        </p:nvSpPr>
        <p:spPr>
          <a:xfrm xmlns:a="http://schemas.openxmlformats.org/drawingml/2006/main">
            <a:off x="609600" y="5000625"/>
            <a:ext cx="6381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60717B"/>
                </a:solidFill>
                <a:latin typeface="Helvetica Neue"/>
                <a:ea typeface="Helvetica Neue"/>
                <a:cs typeface="Helvetica Neue"/>
              </a:defRPr>
            </a:pPr>
            <a:r>
              <a:rPr sz="1425" b="0">
                <a:solidFill>
                  <a:srgbClr val="60717B"/>
                </a:solidFill>
                <a:latin typeface="Helvetica Neue"/>
                <a:ea typeface="Helvetica Neue"/>
                <a:cs typeface="Helvetica Neue"/>
              </a:rPr>
              <a:t>Concept model of mask values; not Photoshop UI</a:t>
            </a:r>
          </a:p>
        </p:txBody>
      </p:sp>
      <p:sp>
        <p:nvSpPr>
          <p:cNvPr id="11" name="">
            <a:extLst xmlns:a="http://schemas.openxmlformats.org/drawingml/2006/main">
              <a:ext uri="{FF2B5EF4-FFF2-40B4-BE49-F238E27FC236}">
                <a16:creationId xmlns:a16="http://schemas.microsoft.com/office/drawing/2014/main" id="{BB886E0E-6E07-4039-AEB0-3D824C5E1B12}"/>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Select the subject before adding a mask.</a:t>
            </a:r>
          </a:p>
        </p:txBody>
      </p:sp>
      <p:sp>
        <p:nvSpPr>
          <p:cNvPr id="12" name="">
            <a:extLst xmlns:a="http://schemas.openxmlformats.org/drawingml/2006/main">
              <a:ext uri="{FF2B5EF4-FFF2-40B4-BE49-F238E27FC236}">
                <a16:creationId xmlns:a16="http://schemas.microsoft.com/office/drawing/2014/main" id="{2CA2F0DE-3007-4C00-9326-7848187714DD}"/>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White reveals; black hides; grey gives partial visibility.</a:t>
            </a:r>
          </a:p>
        </p:txBody>
      </p:sp>
      <p:sp>
        <p:nvSpPr>
          <p:cNvPr id="13" name="">
            <a:extLst xmlns:a="http://schemas.openxmlformats.org/drawingml/2006/main">
              <a:ext uri="{FF2B5EF4-FFF2-40B4-BE49-F238E27FC236}">
                <a16:creationId xmlns:a16="http://schemas.microsoft.com/office/drawing/2014/main" id="{DF5E9259-8CC3-4EA5-B7A7-12AF56492E4C}"/>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Select the mask thumbnail before painting the mask.</a:t>
            </a:r>
          </a:p>
        </p:txBody>
      </p:sp>
      <p:sp>
        <p:nvSpPr>
          <p:cNvPr id="14" name="">
            <a:extLst xmlns:a="http://schemas.openxmlformats.org/drawingml/2006/main">
              <a:ext uri="{FF2B5EF4-FFF2-40B4-BE49-F238E27FC236}">
                <a16:creationId xmlns:a16="http://schemas.microsoft.com/office/drawing/2014/main" id="{0F7A6C9C-44E8-4156-B1EB-89F5F0FAE40B}"/>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E118E416-7FA4-4246-A920-1CE912AFEA46}"/>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Explain how to recover an area hidden by a black mark on the mask.</a:t>
            </a:r>
          </a:p>
        </p:txBody>
      </p:sp>
      <p:sp>
        <p:nvSpPr>
          <p:cNvPr id="16" name="">
            <a:extLst xmlns:a="http://schemas.openxmlformats.org/drawingml/2006/main">
              <a:ext uri="{FF2B5EF4-FFF2-40B4-BE49-F238E27FC236}">
                <a16:creationId xmlns:a16="http://schemas.microsoft.com/office/drawing/2014/main" id="{7C3E6B11-BEC6-47F0-8FEA-3F8F2993499E}"/>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04 / 16   ·   Adobe Photoshop • Edit layer masks</a:t>
            </a:r>
          </a:p>
        </p:txBody>
      </p:sp>
    </p:spTree>
    <p:extLst>
      <p:ext uri="{BB962C8B-B14F-4D97-AF65-F5344CB8AC3E}">
        <p14:creationId xmlns:p14="http://schemas.microsoft.com/office/powerpoint/2010/main" val="471703655"/>
      </p:ext>
    </p:extLst>
  </p:cSld>
</p:sld>
</file>

<file path=ppt/slides/slide5.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D3E9A249-2A95-4876-967A-015848E3E688}"/>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TRY</a:t>
            </a:r>
          </a:p>
        </p:txBody>
      </p:sp>
      <p:sp>
        <p:nvSpPr>
          <p:cNvPr id="2" name="">
            <a:extLst xmlns:a="http://schemas.openxmlformats.org/drawingml/2006/main">
              <a:ext uri="{FF2B5EF4-FFF2-40B4-BE49-F238E27FC236}">
                <a16:creationId xmlns:a16="http://schemas.microsoft.com/office/drawing/2014/main" id="{1A36B290-FD10-493E-A67C-B8C605BC1F97}"/>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Masking practice in Photoshop</a:t>
            </a:r>
          </a:p>
        </p:txBody>
      </p:sp>
      <p:sp>
        <p:nvSpPr>
          <p:cNvPr id="3" name="">
            <a:extLst xmlns:a="http://schemas.openxmlformats.org/drawingml/2006/main">
              <a:ext uri="{FF2B5EF4-FFF2-40B4-BE49-F238E27FC236}">
                <a16:creationId xmlns:a16="http://schemas.microsoft.com/office/drawing/2014/main" id="{24435AFA-DAB8-47FE-AB46-A1A78B33E869}"/>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Make a reversible edge decision.</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01b50d0326154839"/>
          <a:stretch xmlns:a="http://schemas.openxmlformats.org/drawingml/2006/main"/>
        </p:blipFill>
        <p:spPr>
          <a:xfrm xmlns:a="http://schemas.openxmlformats.org/drawingml/2006/main">
            <a:off x="609600" y="2340901"/>
            <a:ext cx="6381750" cy="2747698"/>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4E9A6D85-47D2-4840-B4AF-6CFB31E6FDDB}"/>
              </a:ext>
            </a:extLst>
          </p:cNvPr>
          <p:cNvSpPr>
            <a:spLocks xmlns:a="http://schemas.openxmlformats.org/drawingml/2006/main" noGrp="1"/>
          </p:cNvSpPr>
          <p:nvPr/>
        </p:nvSpPr>
        <p:spPr>
          <a:xfrm xmlns:a="http://schemas.openxmlformats.org/drawingml/2006/main">
            <a:off x="609600" y="5314950"/>
            <a:ext cx="666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0717B"/>
                </a:solidFill>
                <a:latin typeface="Helvetica Neue"/>
                <a:ea typeface="Helvetica Neue"/>
                <a:cs typeface="Helvetica Neue"/>
              </a:defRPr>
            </a:pPr>
            <a:r>
              <a:rPr sz="1275" b="0">
                <a:solidFill>
                  <a:srgbClr val="60717B"/>
                </a:solidFill>
                <a:latin typeface="Helvetica Neue"/>
                <a:ea typeface="Helvetica Neue"/>
                <a:cs typeface="Helvetica Neue"/>
              </a:rPr>
              <a:t>Constructed practice result; not a software-control screenshot</a:t>
            </a:r>
          </a:p>
        </p:txBody>
      </p:sp>
      <p:sp>
        <p:nvSpPr>
          <p:cNvPr id="6" name="">
            <a:extLst xmlns:a="http://schemas.openxmlformats.org/drawingml/2006/main">
              <a:ext uri="{FF2B5EF4-FFF2-40B4-BE49-F238E27FC236}">
                <a16:creationId xmlns:a16="http://schemas.microsoft.com/office/drawing/2014/main" id="{A97C1D76-2CE6-40FC-9490-A9959A61349C}"/>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Select the image layer; use Select → Subject.</a:t>
            </a:r>
          </a:p>
        </p:txBody>
      </p:sp>
      <p:sp>
        <p:nvSpPr>
          <p:cNvPr id="7" name="">
            <a:extLst xmlns:a="http://schemas.openxmlformats.org/drawingml/2006/main">
              <a:ext uri="{FF2B5EF4-FFF2-40B4-BE49-F238E27FC236}">
                <a16:creationId xmlns:a16="http://schemas.microsoft.com/office/drawing/2014/main" id="{4D8652BD-4685-4F0A-B338-F1755D06B798}"/>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Inspect the selection, then add a layer mask.</a:t>
            </a:r>
          </a:p>
        </p:txBody>
      </p:sp>
      <p:sp>
        <p:nvSpPr>
          <p:cNvPr id="8" name="">
            <a:extLst xmlns:a="http://schemas.openxmlformats.org/drawingml/2006/main">
              <a:ext uri="{FF2B5EF4-FFF2-40B4-BE49-F238E27FC236}">
                <a16:creationId xmlns:a16="http://schemas.microsoft.com/office/drawing/2014/main" id="{982BF938-F537-4FD6-9827-1DD709C1F63B}"/>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Use a soft brush on the selected mask where an edge needs repair.</a:t>
            </a:r>
          </a:p>
        </p:txBody>
      </p:sp>
      <p:sp>
        <p:nvSpPr>
          <p:cNvPr id="9" name="">
            <a:extLst xmlns:a="http://schemas.openxmlformats.org/drawingml/2006/main">
              <a:ext uri="{FF2B5EF4-FFF2-40B4-BE49-F238E27FC236}">
                <a16:creationId xmlns:a16="http://schemas.microsoft.com/office/drawing/2014/main" id="{6555825B-A7B7-40E2-8906-643AB0FC9AF4}"/>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BCEBE6DD-01F6-44F2-BF63-A4C87899E23B}"/>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On a permitted practice image, hide and recover one small area using a mask. Retain the before/after.</a:t>
            </a:r>
          </a:p>
        </p:txBody>
      </p:sp>
      <p:sp>
        <p:nvSpPr>
          <p:cNvPr id="11" name="">
            <a:extLst xmlns:a="http://schemas.openxmlformats.org/drawingml/2006/main">
              <a:ext uri="{FF2B5EF4-FFF2-40B4-BE49-F238E27FC236}">
                <a16:creationId xmlns:a16="http://schemas.microsoft.com/office/drawing/2014/main" id="{2ECC2466-CF98-4DE3-80FC-98EADEAFD4E3}"/>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05 / 16   ·   Adobe Photoshop • Edit layer masks</a:t>
            </a:r>
          </a:p>
        </p:txBody>
      </p:sp>
    </p:spTree>
    <p:extLst>
      <p:ext uri="{BB962C8B-B14F-4D97-AF65-F5344CB8AC3E}">
        <p14:creationId xmlns:p14="http://schemas.microsoft.com/office/powerpoint/2010/main" val="59196267"/>
      </p:ext>
    </p:extLst>
  </p:cSld>
</p:sld>
</file>

<file path=ppt/slides/slide6.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53" name="">
            <a:extLst xmlns:a="http://schemas.openxmlformats.org/drawingml/2006/main">
              <a:ext uri="{FF2B5EF4-FFF2-40B4-BE49-F238E27FC236}">
                <a16:creationId xmlns:a16="http://schemas.microsoft.com/office/drawing/2014/main" id="{C4C71E95-CA02-4976-8A56-2854637B8FB9}"/>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3FE1A85A-8913-40EF-A505-3F24999F5384}"/>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Adjustment layers</a:t>
            </a:r>
          </a:p>
        </p:txBody>
      </p:sp>
      <p:sp>
        <p:nvSpPr>
          <p:cNvPr id="3" name="">
            <a:extLst xmlns:a="http://schemas.openxmlformats.org/drawingml/2006/main">
              <a:ext uri="{FF2B5EF4-FFF2-40B4-BE49-F238E27FC236}">
                <a16:creationId xmlns:a16="http://schemas.microsoft.com/office/drawing/2014/main" id="{35E67FB7-0C54-4D7C-B26D-F98CE1B4189D}"/>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Change tone while keeping the source available.</a:t>
            </a:r>
          </a:p>
        </p:txBody>
      </p:sp>
      <p:sp>
        <p:nvSpPr>
          <p:cNvPr id="4" name="">
            <a:extLst xmlns:a="http://schemas.openxmlformats.org/drawingml/2006/main">
              <a:ext uri="{FF2B5EF4-FFF2-40B4-BE49-F238E27FC236}">
                <a16:creationId xmlns:a16="http://schemas.microsoft.com/office/drawing/2014/main" id="{0DBAE842-1AF7-4791-BB4C-413BA3221832}"/>
              </a:ext>
            </a:extLst>
          </p:cNvPr>
          <p:cNvSpPr>
            <a:spLocks xmlns:a="http://schemas.openxmlformats.org/drawingml/2006/main" noGrp="1"/>
          </p:cNvSpPr>
          <p:nvPr/>
        </p:nvSpPr>
        <p:spPr>
          <a:xfrm xmlns:a="http://schemas.openxmlformats.org/drawingml/2006/main">
            <a:off x="609600" y="2266950"/>
            <a:ext cx="6191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8384F"/>
                </a:solidFill>
                <a:latin typeface="Helvetica Neue"/>
                <a:ea typeface="Helvetica Neue"/>
                <a:cs typeface="Helvetica Neue"/>
              </a:defRPr>
            </a:pPr>
            <a:r>
              <a:rPr sz="1800" b="0">
                <a:solidFill>
                  <a:srgbClr val="18384F"/>
                </a:solidFill>
                <a:latin typeface="Helvetica Neue"/>
                <a:ea typeface="Helvetica Neue"/>
                <a:cs typeface="Helvetica Neue"/>
              </a:rPr>
              <a:t>Output brightness ↑</a:t>
            </a:r>
          </a:p>
        </p:txBody>
      </p:sp>
      <p:sp>
        <p:nvSpPr>
          <p:cNvPr id="5" name="">
            <a:extLst xmlns:a="http://schemas.openxmlformats.org/drawingml/2006/main">
              <a:ext uri="{FF2B5EF4-FFF2-40B4-BE49-F238E27FC236}">
                <a16:creationId xmlns:a16="http://schemas.microsoft.com/office/drawing/2014/main" id="{7E5DE8FC-FE19-4996-BC86-032F590C01C7}"/>
              </a:ext>
            </a:extLst>
          </p:cNvPr>
          <p:cNvSpPr>
            <a:spLocks xmlns:a="http://schemas.openxmlformats.org/drawingml/2006/main" noGrp="1"/>
          </p:cNvSpPr>
          <p:nvPr/>
        </p:nvSpPr>
        <p:spPr>
          <a:xfrm xmlns:a="http://schemas.openxmlformats.org/drawingml/2006/main">
            <a:off x="847725" y="2809875"/>
            <a:ext cx="38100" cy="2190750"/>
          </a:xfrm>
          <a:prstGeom xmlns:a="http://schemas.openxmlformats.org/drawingml/2006/main" prst="rect">
            <a:avLst/>
          </a:prstGeom>
          <a:solidFill xmlns:a="http://schemas.openxmlformats.org/drawingml/2006/main">
            <a:srgbClr val="18384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06AB10BB-59BF-4BB8-985C-5A54DB2A9CA6}"/>
              </a:ext>
            </a:extLst>
          </p:cNvPr>
          <p:cNvSpPr>
            <a:spLocks xmlns:a="http://schemas.openxmlformats.org/drawingml/2006/main" noGrp="1"/>
          </p:cNvSpPr>
          <p:nvPr/>
        </p:nvSpPr>
        <p:spPr>
          <a:xfrm xmlns:a="http://schemas.openxmlformats.org/drawingml/2006/main">
            <a:off x="847725" y="4981575"/>
            <a:ext cx="5619750" cy="38100"/>
          </a:xfrm>
          <a:prstGeom xmlns:a="http://schemas.openxmlformats.org/drawingml/2006/main" prst="rect">
            <a:avLst/>
          </a:prstGeom>
          <a:solidFill xmlns:a="http://schemas.openxmlformats.org/drawingml/2006/main">
            <a:srgbClr val="18384F"/>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0B2F27C0-0FB9-412D-A623-1E88C2FD6367}"/>
              </a:ext>
            </a:extLst>
          </p:cNvPr>
          <p:cNvSpPr>
            <a:spLocks xmlns:a="http://schemas.openxmlformats.org/drawingml/2006/main" noGrp="1"/>
          </p:cNvSpPr>
          <p:nvPr/>
        </p:nvSpPr>
        <p:spPr>
          <a:xfrm xmlns:a="http://schemas.openxmlformats.org/drawingml/2006/main">
            <a:off x="942975" y="4886325"/>
            <a:ext cx="190500" cy="28575"/>
          </a:xfrm>
          <a:prstGeom xmlns:a="http://schemas.openxmlformats.org/drawingml/2006/main" prst="rect">
            <a:avLst/>
          </a:prstGeom>
          <a:solidFill xmlns:a="http://schemas.openxmlformats.org/drawingml/2006/main">
            <a:srgbClr val="60717B"/>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0710928E-B77B-414C-AE58-06CBE0B62F8B}"/>
              </a:ext>
            </a:extLst>
          </p:cNvPr>
          <p:cNvSpPr>
            <a:spLocks xmlns:a="http://schemas.openxmlformats.org/drawingml/2006/main" noGrp="1"/>
          </p:cNvSpPr>
          <p:nvPr/>
        </p:nvSpPr>
        <p:spPr>
          <a:xfrm xmlns:a="http://schemas.openxmlformats.org/drawingml/2006/main">
            <a:off x="942975" y="4886325"/>
            <a:ext cx="190500" cy="476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D5D9CA88-B63A-4D63-8EAD-C1223CDA4E48}"/>
              </a:ext>
            </a:extLst>
          </p:cNvPr>
          <p:cNvSpPr>
            <a:spLocks xmlns:a="http://schemas.openxmlformats.org/drawingml/2006/main" noGrp="1"/>
          </p:cNvSpPr>
          <p:nvPr/>
        </p:nvSpPr>
        <p:spPr>
          <a:xfrm xmlns:a="http://schemas.openxmlformats.org/drawingml/2006/main">
            <a:off x="1219200" y="4781550"/>
            <a:ext cx="190500" cy="28575"/>
          </a:xfrm>
          <a:prstGeom xmlns:a="http://schemas.openxmlformats.org/drawingml/2006/main" prst="rect">
            <a:avLst/>
          </a:prstGeom>
          <a:solidFill xmlns:a="http://schemas.openxmlformats.org/drawingml/2006/main">
            <a:srgbClr val="60717B"/>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C069A2C-5976-452E-B8DD-2CDCFB1B65BA}"/>
              </a:ext>
            </a:extLst>
          </p:cNvPr>
          <p:cNvSpPr>
            <a:spLocks xmlns:a="http://schemas.openxmlformats.org/drawingml/2006/main" noGrp="1"/>
          </p:cNvSpPr>
          <p:nvPr/>
        </p:nvSpPr>
        <p:spPr>
          <a:xfrm xmlns:a="http://schemas.openxmlformats.org/drawingml/2006/main">
            <a:off x="1219200" y="4703812"/>
            <a:ext cx="190500" cy="476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AEA7393C-402B-416A-8B15-407B115C64A6}"/>
              </a:ext>
            </a:extLst>
          </p:cNvPr>
          <p:cNvSpPr>
            <a:spLocks xmlns:a="http://schemas.openxmlformats.org/drawingml/2006/main" noGrp="1"/>
          </p:cNvSpPr>
          <p:nvPr/>
        </p:nvSpPr>
        <p:spPr>
          <a:xfrm xmlns:a="http://schemas.openxmlformats.org/drawingml/2006/main">
            <a:off x="1495425" y="4676775"/>
            <a:ext cx="190500" cy="28575"/>
          </a:xfrm>
          <a:prstGeom xmlns:a="http://schemas.openxmlformats.org/drawingml/2006/main" prst="rect">
            <a:avLst/>
          </a:prstGeom>
          <a:solidFill xmlns:a="http://schemas.openxmlformats.org/drawingml/2006/main">
            <a:srgbClr val="60717B"/>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C7892F70-7C61-4FE9-86EA-900D6DF9FA71}"/>
              </a:ext>
            </a:extLst>
          </p:cNvPr>
          <p:cNvSpPr>
            <a:spLocks xmlns:a="http://schemas.openxmlformats.org/drawingml/2006/main" noGrp="1"/>
          </p:cNvSpPr>
          <p:nvPr/>
        </p:nvSpPr>
        <p:spPr>
          <a:xfrm xmlns:a="http://schemas.openxmlformats.org/drawingml/2006/main">
            <a:off x="1495425" y="4523661"/>
            <a:ext cx="190500" cy="476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7CAF22A7-5CA3-4649-A399-CF471124C11A}"/>
              </a:ext>
            </a:extLst>
          </p:cNvPr>
          <p:cNvSpPr>
            <a:spLocks xmlns:a="http://schemas.openxmlformats.org/drawingml/2006/main" noGrp="1"/>
          </p:cNvSpPr>
          <p:nvPr/>
        </p:nvSpPr>
        <p:spPr>
          <a:xfrm xmlns:a="http://schemas.openxmlformats.org/drawingml/2006/main">
            <a:off x="1771650" y="4572000"/>
            <a:ext cx="190500" cy="28575"/>
          </a:xfrm>
          <a:prstGeom xmlns:a="http://schemas.openxmlformats.org/drawingml/2006/main" prst="rect">
            <a:avLst/>
          </a:prstGeom>
          <a:solidFill xmlns:a="http://schemas.openxmlformats.org/drawingml/2006/main">
            <a:srgbClr val="60717B"/>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F5CF34C9-165A-43A5-A232-30D43ECF0321}"/>
              </a:ext>
            </a:extLst>
          </p:cNvPr>
          <p:cNvSpPr>
            <a:spLocks xmlns:a="http://schemas.openxmlformats.org/drawingml/2006/main" noGrp="1"/>
          </p:cNvSpPr>
          <p:nvPr/>
        </p:nvSpPr>
        <p:spPr>
          <a:xfrm xmlns:a="http://schemas.openxmlformats.org/drawingml/2006/main">
            <a:off x="1771650" y="4348163"/>
            <a:ext cx="190500" cy="476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2FA5E0B8-151B-4D23-9808-E6ED8DE168FE}"/>
              </a:ext>
            </a:extLst>
          </p:cNvPr>
          <p:cNvSpPr>
            <a:spLocks xmlns:a="http://schemas.openxmlformats.org/drawingml/2006/main" noGrp="1"/>
          </p:cNvSpPr>
          <p:nvPr/>
        </p:nvSpPr>
        <p:spPr>
          <a:xfrm xmlns:a="http://schemas.openxmlformats.org/drawingml/2006/main">
            <a:off x="2047875" y="4467225"/>
            <a:ext cx="190500" cy="28575"/>
          </a:xfrm>
          <a:prstGeom xmlns:a="http://schemas.openxmlformats.org/drawingml/2006/main" prst="rect">
            <a:avLst/>
          </a:prstGeom>
          <a:solidFill xmlns:a="http://schemas.openxmlformats.org/drawingml/2006/main">
            <a:srgbClr val="60717B"/>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9E4F98BC-9487-4D72-8D12-A0189C40D7F1}"/>
              </a:ext>
            </a:extLst>
          </p:cNvPr>
          <p:cNvSpPr>
            <a:spLocks xmlns:a="http://schemas.openxmlformats.org/drawingml/2006/main" noGrp="1"/>
          </p:cNvSpPr>
          <p:nvPr/>
        </p:nvSpPr>
        <p:spPr>
          <a:xfrm xmlns:a="http://schemas.openxmlformats.org/drawingml/2006/main">
            <a:off x="2047875" y="4179465"/>
            <a:ext cx="190500" cy="476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9C4435D8-11F0-4E6D-B206-E3343626BFBE}"/>
              </a:ext>
            </a:extLst>
          </p:cNvPr>
          <p:cNvSpPr>
            <a:spLocks xmlns:a="http://schemas.openxmlformats.org/drawingml/2006/main" noGrp="1"/>
          </p:cNvSpPr>
          <p:nvPr/>
        </p:nvSpPr>
        <p:spPr>
          <a:xfrm xmlns:a="http://schemas.openxmlformats.org/drawingml/2006/main">
            <a:off x="2324100" y="4362450"/>
            <a:ext cx="190500" cy="28575"/>
          </a:xfrm>
          <a:prstGeom xmlns:a="http://schemas.openxmlformats.org/drawingml/2006/main" prst="rect">
            <a:avLst/>
          </a:prstGeom>
          <a:solidFill xmlns:a="http://schemas.openxmlformats.org/drawingml/2006/main">
            <a:srgbClr val="60717B"/>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532B9164-B893-4B39-B161-267645AAE13A}"/>
              </a:ext>
            </a:extLst>
          </p:cNvPr>
          <p:cNvSpPr>
            <a:spLocks xmlns:a="http://schemas.openxmlformats.org/drawingml/2006/main" noGrp="1"/>
          </p:cNvSpPr>
          <p:nvPr/>
        </p:nvSpPr>
        <p:spPr>
          <a:xfrm xmlns:a="http://schemas.openxmlformats.org/drawingml/2006/main">
            <a:off x="2324100" y="4019511"/>
            <a:ext cx="190500" cy="476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97D8C130-E94C-4B5C-A909-75312E6771B2}"/>
              </a:ext>
            </a:extLst>
          </p:cNvPr>
          <p:cNvSpPr>
            <a:spLocks xmlns:a="http://schemas.openxmlformats.org/drawingml/2006/main" noGrp="1"/>
          </p:cNvSpPr>
          <p:nvPr/>
        </p:nvSpPr>
        <p:spPr>
          <a:xfrm xmlns:a="http://schemas.openxmlformats.org/drawingml/2006/main">
            <a:off x="2600325" y="4257675"/>
            <a:ext cx="190500" cy="28575"/>
          </a:xfrm>
          <a:prstGeom xmlns:a="http://schemas.openxmlformats.org/drawingml/2006/main" prst="rect">
            <a:avLst/>
          </a:prstGeom>
          <a:solidFill xmlns:a="http://schemas.openxmlformats.org/drawingml/2006/main">
            <a:srgbClr val="60717B"/>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0E1E5AE9-6602-4A2B-82B9-424C81D6C520}"/>
              </a:ext>
            </a:extLst>
          </p:cNvPr>
          <p:cNvSpPr>
            <a:spLocks xmlns:a="http://schemas.openxmlformats.org/drawingml/2006/main" noGrp="1"/>
          </p:cNvSpPr>
          <p:nvPr/>
        </p:nvSpPr>
        <p:spPr>
          <a:xfrm xmlns:a="http://schemas.openxmlformats.org/drawingml/2006/main">
            <a:off x="2600325" y="3869977"/>
            <a:ext cx="190500" cy="476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1DF5F13F-1CAD-4EF2-80C8-F2D0AA325AD2}"/>
              </a:ext>
            </a:extLst>
          </p:cNvPr>
          <p:cNvSpPr>
            <a:spLocks xmlns:a="http://schemas.openxmlformats.org/drawingml/2006/main" noGrp="1"/>
          </p:cNvSpPr>
          <p:nvPr/>
        </p:nvSpPr>
        <p:spPr>
          <a:xfrm xmlns:a="http://schemas.openxmlformats.org/drawingml/2006/main">
            <a:off x="2876550" y="4152900"/>
            <a:ext cx="190500" cy="28575"/>
          </a:xfrm>
          <a:prstGeom xmlns:a="http://schemas.openxmlformats.org/drawingml/2006/main" prst="rect">
            <a:avLst/>
          </a:prstGeom>
          <a:solidFill xmlns:a="http://schemas.openxmlformats.org/drawingml/2006/main">
            <a:srgbClr val="60717B"/>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9E7003EF-58EA-4B7B-840B-59288D6EDAE1}"/>
              </a:ext>
            </a:extLst>
          </p:cNvPr>
          <p:cNvSpPr>
            <a:spLocks xmlns:a="http://schemas.openxmlformats.org/drawingml/2006/main" noGrp="1"/>
          </p:cNvSpPr>
          <p:nvPr/>
        </p:nvSpPr>
        <p:spPr>
          <a:xfrm xmlns:a="http://schemas.openxmlformats.org/drawingml/2006/main">
            <a:off x="2876550" y="3732223"/>
            <a:ext cx="190500" cy="476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E9270781-2A82-4A3F-8B0D-4E5A65CA0233}"/>
              </a:ext>
            </a:extLst>
          </p:cNvPr>
          <p:cNvSpPr>
            <a:spLocks xmlns:a="http://schemas.openxmlformats.org/drawingml/2006/main" noGrp="1"/>
          </p:cNvSpPr>
          <p:nvPr/>
        </p:nvSpPr>
        <p:spPr>
          <a:xfrm xmlns:a="http://schemas.openxmlformats.org/drawingml/2006/main">
            <a:off x="3152775" y="4048125"/>
            <a:ext cx="190500" cy="28575"/>
          </a:xfrm>
          <a:prstGeom xmlns:a="http://schemas.openxmlformats.org/drawingml/2006/main" prst="rect">
            <a:avLst/>
          </a:prstGeom>
          <a:solidFill xmlns:a="http://schemas.openxmlformats.org/drawingml/2006/main">
            <a:srgbClr val="60717B"/>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34EA04B9-5EF5-4110-A1F1-BB77DFBDBFAB}"/>
              </a:ext>
            </a:extLst>
          </p:cNvPr>
          <p:cNvSpPr>
            <a:spLocks xmlns:a="http://schemas.openxmlformats.org/drawingml/2006/main" noGrp="1"/>
          </p:cNvSpPr>
          <p:nvPr/>
        </p:nvSpPr>
        <p:spPr>
          <a:xfrm xmlns:a="http://schemas.openxmlformats.org/drawingml/2006/main">
            <a:off x="3152775" y="3607251"/>
            <a:ext cx="190500" cy="476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A63125B8-4D93-48F9-81EA-E242E9C30D9C}"/>
              </a:ext>
            </a:extLst>
          </p:cNvPr>
          <p:cNvSpPr>
            <a:spLocks xmlns:a="http://schemas.openxmlformats.org/drawingml/2006/main" noGrp="1"/>
          </p:cNvSpPr>
          <p:nvPr/>
        </p:nvSpPr>
        <p:spPr>
          <a:xfrm xmlns:a="http://schemas.openxmlformats.org/drawingml/2006/main">
            <a:off x="3429000" y="3943350"/>
            <a:ext cx="190500" cy="28575"/>
          </a:xfrm>
          <a:prstGeom xmlns:a="http://schemas.openxmlformats.org/drawingml/2006/main" prst="rect">
            <a:avLst/>
          </a:prstGeom>
          <a:solidFill xmlns:a="http://schemas.openxmlformats.org/drawingml/2006/main">
            <a:srgbClr val="60717B"/>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7BDF6541-F653-4F63-8922-35169EB7D9F1}"/>
              </a:ext>
            </a:extLst>
          </p:cNvPr>
          <p:cNvSpPr>
            <a:spLocks xmlns:a="http://schemas.openxmlformats.org/drawingml/2006/main" noGrp="1"/>
          </p:cNvSpPr>
          <p:nvPr/>
        </p:nvSpPr>
        <p:spPr>
          <a:xfrm xmlns:a="http://schemas.openxmlformats.org/drawingml/2006/main">
            <a:off x="3429000" y="3495675"/>
            <a:ext cx="190500" cy="476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672CF767-8272-4D7A-8A61-A44A4918032B}"/>
              </a:ext>
            </a:extLst>
          </p:cNvPr>
          <p:cNvSpPr>
            <a:spLocks xmlns:a="http://schemas.openxmlformats.org/drawingml/2006/main" noGrp="1"/>
          </p:cNvSpPr>
          <p:nvPr/>
        </p:nvSpPr>
        <p:spPr>
          <a:xfrm xmlns:a="http://schemas.openxmlformats.org/drawingml/2006/main">
            <a:off x="3705225" y="3838575"/>
            <a:ext cx="190500" cy="28575"/>
          </a:xfrm>
          <a:prstGeom xmlns:a="http://schemas.openxmlformats.org/drawingml/2006/main" prst="rect">
            <a:avLst/>
          </a:prstGeom>
          <a:solidFill xmlns:a="http://schemas.openxmlformats.org/drawingml/2006/main">
            <a:srgbClr val="60717B"/>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16258BB0-99C2-4E64-84DB-5E722C4EA9DD}"/>
              </a:ext>
            </a:extLst>
          </p:cNvPr>
          <p:cNvSpPr>
            <a:spLocks xmlns:a="http://schemas.openxmlformats.org/drawingml/2006/main" noGrp="1"/>
          </p:cNvSpPr>
          <p:nvPr/>
        </p:nvSpPr>
        <p:spPr>
          <a:xfrm xmlns:a="http://schemas.openxmlformats.org/drawingml/2006/main">
            <a:off x="3705225" y="3397701"/>
            <a:ext cx="190500" cy="476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444ABAE2-A29A-4DA0-87E4-F27620F17594}"/>
              </a:ext>
            </a:extLst>
          </p:cNvPr>
          <p:cNvSpPr>
            <a:spLocks xmlns:a="http://schemas.openxmlformats.org/drawingml/2006/main" noGrp="1"/>
          </p:cNvSpPr>
          <p:nvPr/>
        </p:nvSpPr>
        <p:spPr>
          <a:xfrm xmlns:a="http://schemas.openxmlformats.org/drawingml/2006/main">
            <a:off x="3981450" y="3733800"/>
            <a:ext cx="190500" cy="28575"/>
          </a:xfrm>
          <a:prstGeom xmlns:a="http://schemas.openxmlformats.org/drawingml/2006/main" prst="rect">
            <a:avLst/>
          </a:prstGeom>
          <a:solidFill xmlns:a="http://schemas.openxmlformats.org/drawingml/2006/main">
            <a:srgbClr val="60717B"/>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A44D14DE-FD16-4883-B174-31588C961BB3}"/>
              </a:ext>
            </a:extLst>
          </p:cNvPr>
          <p:cNvSpPr>
            <a:spLocks xmlns:a="http://schemas.openxmlformats.org/drawingml/2006/main" noGrp="1"/>
          </p:cNvSpPr>
          <p:nvPr/>
        </p:nvSpPr>
        <p:spPr>
          <a:xfrm xmlns:a="http://schemas.openxmlformats.org/drawingml/2006/main">
            <a:off x="3981450" y="3313123"/>
            <a:ext cx="190500" cy="476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7FB99362-105B-4B6A-A2F3-B31922DD5F6E}"/>
              </a:ext>
            </a:extLst>
          </p:cNvPr>
          <p:cNvSpPr>
            <a:spLocks xmlns:a="http://schemas.openxmlformats.org/drawingml/2006/main" noGrp="1"/>
          </p:cNvSpPr>
          <p:nvPr/>
        </p:nvSpPr>
        <p:spPr>
          <a:xfrm xmlns:a="http://schemas.openxmlformats.org/drawingml/2006/main">
            <a:off x="4257675" y="3629025"/>
            <a:ext cx="190500" cy="28575"/>
          </a:xfrm>
          <a:prstGeom xmlns:a="http://schemas.openxmlformats.org/drawingml/2006/main" prst="rect">
            <a:avLst/>
          </a:prstGeom>
          <a:solidFill xmlns:a="http://schemas.openxmlformats.org/drawingml/2006/main">
            <a:srgbClr val="60717B"/>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C619E87C-D41E-495C-B1A0-BC5061309CF1}"/>
              </a:ext>
            </a:extLst>
          </p:cNvPr>
          <p:cNvSpPr>
            <a:spLocks xmlns:a="http://schemas.openxmlformats.org/drawingml/2006/main" noGrp="1"/>
          </p:cNvSpPr>
          <p:nvPr/>
        </p:nvSpPr>
        <p:spPr>
          <a:xfrm xmlns:a="http://schemas.openxmlformats.org/drawingml/2006/main">
            <a:off x="4257675" y="3241327"/>
            <a:ext cx="190500" cy="476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12312D57-0889-457C-931B-9FC97F4B40E0}"/>
              </a:ext>
            </a:extLst>
          </p:cNvPr>
          <p:cNvSpPr>
            <a:spLocks xmlns:a="http://schemas.openxmlformats.org/drawingml/2006/main" noGrp="1"/>
          </p:cNvSpPr>
          <p:nvPr/>
        </p:nvSpPr>
        <p:spPr>
          <a:xfrm xmlns:a="http://schemas.openxmlformats.org/drawingml/2006/main">
            <a:off x="4533900" y="3524250"/>
            <a:ext cx="190500" cy="28575"/>
          </a:xfrm>
          <a:prstGeom xmlns:a="http://schemas.openxmlformats.org/drawingml/2006/main" prst="rect">
            <a:avLst/>
          </a:prstGeom>
          <a:solidFill xmlns:a="http://schemas.openxmlformats.org/drawingml/2006/main">
            <a:srgbClr val="60717B"/>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4F6D9C13-6AAA-453E-B9BB-72427BA97FFC}"/>
              </a:ext>
            </a:extLst>
          </p:cNvPr>
          <p:cNvSpPr>
            <a:spLocks xmlns:a="http://schemas.openxmlformats.org/drawingml/2006/main" noGrp="1"/>
          </p:cNvSpPr>
          <p:nvPr/>
        </p:nvSpPr>
        <p:spPr>
          <a:xfrm xmlns:a="http://schemas.openxmlformats.org/drawingml/2006/main">
            <a:off x="4533900" y="3181311"/>
            <a:ext cx="190500" cy="476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02793538-844E-4C74-AF64-AF5B0967D09F}"/>
              </a:ext>
            </a:extLst>
          </p:cNvPr>
          <p:cNvSpPr>
            <a:spLocks xmlns:a="http://schemas.openxmlformats.org/drawingml/2006/main" noGrp="1"/>
          </p:cNvSpPr>
          <p:nvPr/>
        </p:nvSpPr>
        <p:spPr>
          <a:xfrm xmlns:a="http://schemas.openxmlformats.org/drawingml/2006/main">
            <a:off x="4810125" y="3419475"/>
            <a:ext cx="190500" cy="28575"/>
          </a:xfrm>
          <a:prstGeom xmlns:a="http://schemas.openxmlformats.org/drawingml/2006/main" prst="rect">
            <a:avLst/>
          </a:prstGeom>
          <a:solidFill xmlns:a="http://schemas.openxmlformats.org/drawingml/2006/main">
            <a:srgbClr val="60717B"/>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2BEFD923-6882-4C66-95DC-D5B9EC6AA036}"/>
              </a:ext>
            </a:extLst>
          </p:cNvPr>
          <p:cNvSpPr>
            <a:spLocks xmlns:a="http://schemas.openxmlformats.org/drawingml/2006/main" noGrp="1"/>
          </p:cNvSpPr>
          <p:nvPr/>
        </p:nvSpPr>
        <p:spPr>
          <a:xfrm xmlns:a="http://schemas.openxmlformats.org/drawingml/2006/main">
            <a:off x="4810125" y="3131715"/>
            <a:ext cx="190500" cy="476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3BD40961-A6E3-4CC1-B147-ED610E7D72F4}"/>
              </a:ext>
            </a:extLst>
          </p:cNvPr>
          <p:cNvSpPr>
            <a:spLocks xmlns:a="http://schemas.openxmlformats.org/drawingml/2006/main" noGrp="1"/>
          </p:cNvSpPr>
          <p:nvPr/>
        </p:nvSpPr>
        <p:spPr>
          <a:xfrm xmlns:a="http://schemas.openxmlformats.org/drawingml/2006/main">
            <a:off x="5086350" y="3314700"/>
            <a:ext cx="190500" cy="28575"/>
          </a:xfrm>
          <a:prstGeom xmlns:a="http://schemas.openxmlformats.org/drawingml/2006/main" prst="rect">
            <a:avLst/>
          </a:prstGeom>
          <a:solidFill xmlns:a="http://schemas.openxmlformats.org/drawingml/2006/main">
            <a:srgbClr val="60717B"/>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82A24F02-C352-46F5-BFD0-C34801EB692A}"/>
              </a:ext>
            </a:extLst>
          </p:cNvPr>
          <p:cNvSpPr>
            <a:spLocks xmlns:a="http://schemas.openxmlformats.org/drawingml/2006/main" noGrp="1"/>
          </p:cNvSpPr>
          <p:nvPr/>
        </p:nvSpPr>
        <p:spPr>
          <a:xfrm xmlns:a="http://schemas.openxmlformats.org/drawingml/2006/main">
            <a:off x="5086350" y="3090863"/>
            <a:ext cx="190500" cy="476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C0AD3C4C-3B5E-4195-8EE6-8930704C2C4D}"/>
              </a:ext>
            </a:extLst>
          </p:cNvPr>
          <p:cNvSpPr>
            <a:spLocks xmlns:a="http://schemas.openxmlformats.org/drawingml/2006/main" noGrp="1"/>
          </p:cNvSpPr>
          <p:nvPr/>
        </p:nvSpPr>
        <p:spPr>
          <a:xfrm xmlns:a="http://schemas.openxmlformats.org/drawingml/2006/main">
            <a:off x="5362575" y="3209925"/>
            <a:ext cx="190500" cy="28575"/>
          </a:xfrm>
          <a:prstGeom xmlns:a="http://schemas.openxmlformats.org/drawingml/2006/main" prst="rect">
            <a:avLst/>
          </a:prstGeom>
          <a:solidFill xmlns:a="http://schemas.openxmlformats.org/drawingml/2006/main">
            <a:srgbClr val="60717B"/>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9613610B-4795-40B0-ADD6-8DF5EB2FC4BA}"/>
              </a:ext>
            </a:extLst>
          </p:cNvPr>
          <p:cNvSpPr>
            <a:spLocks xmlns:a="http://schemas.openxmlformats.org/drawingml/2006/main" noGrp="1"/>
          </p:cNvSpPr>
          <p:nvPr/>
        </p:nvSpPr>
        <p:spPr>
          <a:xfrm xmlns:a="http://schemas.openxmlformats.org/drawingml/2006/main">
            <a:off x="5362575" y="3056811"/>
            <a:ext cx="190500" cy="476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45E96D59-997B-46BA-983A-2016F1B794D4}"/>
              </a:ext>
            </a:extLst>
          </p:cNvPr>
          <p:cNvSpPr>
            <a:spLocks xmlns:a="http://schemas.openxmlformats.org/drawingml/2006/main" noGrp="1"/>
          </p:cNvSpPr>
          <p:nvPr/>
        </p:nvSpPr>
        <p:spPr>
          <a:xfrm xmlns:a="http://schemas.openxmlformats.org/drawingml/2006/main">
            <a:off x="5638800" y="3105150"/>
            <a:ext cx="190500" cy="28575"/>
          </a:xfrm>
          <a:prstGeom xmlns:a="http://schemas.openxmlformats.org/drawingml/2006/main" prst="rect">
            <a:avLst/>
          </a:prstGeom>
          <a:solidFill xmlns:a="http://schemas.openxmlformats.org/drawingml/2006/main">
            <a:srgbClr val="60717B"/>
          </a:solidFill>
          <a:ln xmlns:a="http://schemas.openxmlformats.org/drawingml/2006/main" w="0">
            <a:noFill/>
          </a:ln>
        </p:spPr>
      </p:sp>
      <p:sp>
        <p:nvSpPr>
          <p:cNvPr id="42" name="">
            <a:extLst xmlns:a="http://schemas.openxmlformats.org/drawingml/2006/main">
              <a:ext uri="{FF2B5EF4-FFF2-40B4-BE49-F238E27FC236}">
                <a16:creationId xmlns:a16="http://schemas.microsoft.com/office/drawing/2014/main" id="{A0064BB8-98A5-4A93-9AA5-65C78833936F}"/>
              </a:ext>
            </a:extLst>
          </p:cNvPr>
          <p:cNvSpPr>
            <a:spLocks xmlns:a="http://schemas.openxmlformats.org/drawingml/2006/main" noGrp="1"/>
          </p:cNvSpPr>
          <p:nvPr/>
        </p:nvSpPr>
        <p:spPr>
          <a:xfrm xmlns:a="http://schemas.openxmlformats.org/drawingml/2006/main">
            <a:off x="5638800" y="3027412"/>
            <a:ext cx="190500" cy="476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A865A255-11F5-4904-A17F-B08CE1BCA79C}"/>
              </a:ext>
            </a:extLst>
          </p:cNvPr>
          <p:cNvSpPr>
            <a:spLocks xmlns:a="http://schemas.openxmlformats.org/drawingml/2006/main" noGrp="1"/>
          </p:cNvSpPr>
          <p:nvPr/>
        </p:nvSpPr>
        <p:spPr>
          <a:xfrm xmlns:a="http://schemas.openxmlformats.org/drawingml/2006/main">
            <a:off x="5915025" y="3000375"/>
            <a:ext cx="190500" cy="28575"/>
          </a:xfrm>
          <a:prstGeom xmlns:a="http://schemas.openxmlformats.org/drawingml/2006/main" prst="rect">
            <a:avLst/>
          </a:prstGeom>
          <a:solidFill xmlns:a="http://schemas.openxmlformats.org/drawingml/2006/main">
            <a:srgbClr val="60717B"/>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12107A50-37FA-42A4-AFF9-BE5D57B21125}"/>
              </a:ext>
            </a:extLst>
          </p:cNvPr>
          <p:cNvSpPr>
            <a:spLocks xmlns:a="http://schemas.openxmlformats.org/drawingml/2006/main" noGrp="1"/>
          </p:cNvSpPr>
          <p:nvPr/>
        </p:nvSpPr>
        <p:spPr>
          <a:xfrm xmlns:a="http://schemas.openxmlformats.org/drawingml/2006/main">
            <a:off x="5915025" y="3000375"/>
            <a:ext cx="190500" cy="47625"/>
          </a:xfrm>
          <a:prstGeom xmlns:a="http://schemas.openxmlformats.org/drawingml/2006/main" prst="rect">
            <a:avLst/>
          </a:prstGeom>
          <a:solidFill xmlns:a="http://schemas.openxmlformats.org/drawingml/2006/main">
            <a:srgbClr val="166569"/>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8343DF25-93D2-4221-A7D9-1181644B5417}"/>
              </a:ext>
            </a:extLst>
          </p:cNvPr>
          <p:cNvSpPr>
            <a:spLocks xmlns:a="http://schemas.openxmlformats.org/drawingml/2006/main" noGrp="1"/>
          </p:cNvSpPr>
          <p:nvPr/>
        </p:nvSpPr>
        <p:spPr>
          <a:xfrm xmlns:a="http://schemas.openxmlformats.org/drawingml/2006/main">
            <a:off x="1181100" y="5076825"/>
            <a:ext cx="5476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8384F"/>
                </a:solidFill>
                <a:latin typeface="Helvetica Neue"/>
                <a:ea typeface="Helvetica Neue"/>
                <a:cs typeface="Helvetica Neue"/>
              </a:defRPr>
            </a:pPr>
            <a:r>
              <a:rPr sz="1800" b="0">
                <a:solidFill>
                  <a:srgbClr val="18384F"/>
                </a:solidFill>
                <a:latin typeface="Helvetica Neue"/>
                <a:ea typeface="Helvetica Neue"/>
                <a:cs typeface="Helvetica Neue"/>
              </a:rPr>
              <a:t>Input: dark → middle → light</a:t>
            </a:r>
          </a:p>
        </p:txBody>
      </p:sp>
      <p:sp>
        <p:nvSpPr>
          <p:cNvPr id="46" name="">
            <a:extLst xmlns:a="http://schemas.openxmlformats.org/drawingml/2006/main">
              <a:ext uri="{FF2B5EF4-FFF2-40B4-BE49-F238E27FC236}">
                <a16:creationId xmlns:a16="http://schemas.microsoft.com/office/drawing/2014/main" id="{D9D61077-5A68-4CDF-8F64-2E3F4EE46460}"/>
              </a:ext>
            </a:extLst>
          </p:cNvPr>
          <p:cNvSpPr>
            <a:spLocks xmlns:a="http://schemas.openxmlformats.org/drawingml/2006/main" noGrp="1"/>
          </p:cNvSpPr>
          <p:nvPr/>
        </p:nvSpPr>
        <p:spPr>
          <a:xfrm xmlns:a="http://schemas.openxmlformats.org/drawingml/2006/main">
            <a:off x="3133725" y="3238500"/>
            <a:ext cx="285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Midtone lift</a:t>
            </a:r>
          </a:p>
        </p:txBody>
      </p:sp>
      <p:sp>
        <p:nvSpPr>
          <p:cNvPr id="47" name="">
            <a:extLst xmlns:a="http://schemas.openxmlformats.org/drawingml/2006/main">
              <a:ext uri="{FF2B5EF4-FFF2-40B4-BE49-F238E27FC236}">
                <a16:creationId xmlns:a16="http://schemas.microsoft.com/office/drawing/2014/main" id="{3C743E22-12DF-49B8-BF92-88CCFF5BF9C3}"/>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Layer → New Adjustment Layer → Curves.</a:t>
            </a:r>
          </a:p>
        </p:txBody>
      </p:sp>
      <p:sp>
        <p:nvSpPr>
          <p:cNvPr id="48" name="">
            <a:extLst xmlns:a="http://schemas.openxmlformats.org/drawingml/2006/main">
              <a:ext uri="{FF2B5EF4-FFF2-40B4-BE49-F238E27FC236}">
                <a16:creationId xmlns:a16="http://schemas.microsoft.com/office/drawing/2014/main" id="{9386167C-998A-4AB5-B976-66EB1ABA1EE2}"/>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Change the curve; inspect the image.</a:t>
            </a:r>
          </a:p>
        </p:txBody>
      </p:sp>
      <p:sp>
        <p:nvSpPr>
          <p:cNvPr id="49" name="">
            <a:extLst xmlns:a="http://schemas.openxmlformats.org/drawingml/2006/main">
              <a:ext uri="{FF2B5EF4-FFF2-40B4-BE49-F238E27FC236}">
                <a16:creationId xmlns:a16="http://schemas.microsoft.com/office/drawing/2014/main" id="{DBEA2AA7-6C29-4253-8A50-FAE1B28FEC4F}"/>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Toggle the adjustment to compare the result.</a:t>
            </a:r>
          </a:p>
        </p:txBody>
      </p:sp>
      <p:sp>
        <p:nvSpPr>
          <p:cNvPr id="50" name="">
            <a:extLst xmlns:a="http://schemas.openxmlformats.org/drawingml/2006/main">
              <a:ext uri="{FF2B5EF4-FFF2-40B4-BE49-F238E27FC236}">
                <a16:creationId xmlns:a16="http://schemas.microsoft.com/office/drawing/2014/main" id="{C1651ED9-E1ED-47D7-9660-35440B43C305}"/>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58C04746-3866-4DDA-A8B2-BF47D43DF56E}"/>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Predict which tonal region changes when you lift a midtone point. Compare before and after.</a:t>
            </a:r>
          </a:p>
        </p:txBody>
      </p:sp>
      <p:sp>
        <p:nvSpPr>
          <p:cNvPr id="52" name="">
            <a:extLst xmlns:a="http://schemas.openxmlformats.org/drawingml/2006/main">
              <a:ext uri="{FF2B5EF4-FFF2-40B4-BE49-F238E27FC236}">
                <a16:creationId xmlns:a16="http://schemas.microsoft.com/office/drawing/2014/main" id="{84F43961-9689-4FC1-A3D9-92551279388A}"/>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06 / 16   ·   Adobe Learn • Fine-tune an adjustment layer</a:t>
            </a:r>
          </a:p>
        </p:txBody>
      </p:sp>
    </p:spTree>
    <p:extLst>
      <p:ext uri="{BB962C8B-B14F-4D97-AF65-F5344CB8AC3E}">
        <p14:creationId xmlns:p14="http://schemas.microsoft.com/office/powerpoint/2010/main" val="143674670"/>
      </p:ext>
    </p:extLst>
  </p:cSld>
</p:sld>
</file>

<file path=ppt/slides/slide7.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DF6DB0F4-08A0-419E-A617-A691E090FBEF}"/>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9C7063A8-0D63-42A3-93C9-B36986D3FB2B}"/>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Clipping and masks have different jobs</a:t>
            </a:r>
          </a:p>
        </p:txBody>
      </p:sp>
      <p:sp>
        <p:nvSpPr>
          <p:cNvPr id="3" name="">
            <a:extLst xmlns:a="http://schemas.openxmlformats.org/drawingml/2006/main">
              <a:ext uri="{FF2B5EF4-FFF2-40B4-BE49-F238E27FC236}">
                <a16:creationId xmlns:a16="http://schemas.microsoft.com/office/drawing/2014/main" id="{03200643-4BF9-42C3-9369-41DD691D6E07}"/>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Constrain an adjustment to a layer, then refine its area.</a:t>
            </a:r>
          </a:p>
        </p:txBody>
      </p:sp>
      <p:sp>
        <p:nvSpPr>
          <p:cNvPr id="4" name="">
            <a:extLst xmlns:a="http://schemas.openxmlformats.org/drawingml/2006/main">
              <a:ext uri="{FF2B5EF4-FFF2-40B4-BE49-F238E27FC236}">
                <a16:creationId xmlns:a16="http://schemas.microsoft.com/office/drawing/2014/main" id="{2DC21C56-2625-4283-9E76-FF76D1173406}"/>
              </a:ext>
            </a:extLst>
          </p:cNvPr>
          <p:cNvSpPr>
            <a:spLocks xmlns:a="http://schemas.openxmlformats.org/drawingml/2006/main" noGrp="1"/>
          </p:cNvSpPr>
          <p:nvPr/>
        </p:nvSpPr>
        <p:spPr>
          <a:xfrm xmlns:a="http://schemas.openxmlformats.org/drawingml/2006/main">
            <a:off x="609600" y="22669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66569"/>
                </a:solidFill>
                <a:latin typeface="Helvetica Neue"/>
                <a:ea typeface="Helvetica Neue"/>
                <a:cs typeface="Helvetica Neue"/>
              </a:defRPr>
            </a:pPr>
            <a:r>
              <a:rPr sz="1650" b="0">
                <a:solidFill>
                  <a:srgbClr val="166569"/>
                </a:solidFill>
                <a:latin typeface="Helvetica Neue"/>
                <a:ea typeface="Helvetica Neue"/>
                <a:cs typeface="Helvetica Neue"/>
              </a:rPr>
              <a:t>Base layer</a:t>
            </a:r>
          </a:p>
        </p:txBody>
      </p:sp>
      <p:sp>
        <p:nvSpPr>
          <p:cNvPr id="5" name="">
            <a:extLst xmlns:a="http://schemas.openxmlformats.org/drawingml/2006/main">
              <a:ext uri="{FF2B5EF4-FFF2-40B4-BE49-F238E27FC236}">
                <a16:creationId xmlns:a16="http://schemas.microsoft.com/office/drawing/2014/main" id="{7DB40CC6-A5BF-4943-B434-8A96A41C6EFF}"/>
              </a:ext>
            </a:extLst>
          </p:cNvPr>
          <p:cNvSpPr>
            <a:spLocks xmlns:a="http://schemas.openxmlformats.org/drawingml/2006/main" noGrp="1"/>
          </p:cNvSpPr>
          <p:nvPr/>
        </p:nvSpPr>
        <p:spPr>
          <a:xfrm xmlns:a="http://schemas.openxmlformats.org/drawingml/2006/main">
            <a:off x="2419350" y="22669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Defines the clipping extent</a:t>
            </a:r>
          </a:p>
        </p:txBody>
      </p:sp>
      <p:sp>
        <p:nvSpPr>
          <p:cNvPr id="6" name="">
            <a:extLst xmlns:a="http://schemas.openxmlformats.org/drawingml/2006/main">
              <a:ext uri="{FF2B5EF4-FFF2-40B4-BE49-F238E27FC236}">
                <a16:creationId xmlns:a16="http://schemas.microsoft.com/office/drawing/2014/main" id="{A8BE6C41-E153-498B-B856-890931766156}"/>
              </a:ext>
            </a:extLst>
          </p:cNvPr>
          <p:cNvSpPr>
            <a:spLocks xmlns:a="http://schemas.openxmlformats.org/drawingml/2006/main" noGrp="1"/>
          </p:cNvSpPr>
          <p:nvPr/>
        </p:nvSpPr>
        <p:spPr>
          <a:xfrm xmlns:a="http://schemas.openxmlformats.org/drawingml/2006/main">
            <a:off x="609600" y="29146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2BC4BB33-1A82-485F-B789-CAC900184FD9}"/>
              </a:ext>
            </a:extLst>
          </p:cNvPr>
          <p:cNvSpPr>
            <a:spLocks xmlns:a="http://schemas.openxmlformats.org/drawingml/2006/main" noGrp="1"/>
          </p:cNvSpPr>
          <p:nvPr/>
        </p:nvSpPr>
        <p:spPr>
          <a:xfrm xmlns:a="http://schemas.openxmlformats.org/drawingml/2006/main">
            <a:off x="609600" y="31432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66569"/>
                </a:solidFill>
                <a:latin typeface="Helvetica Neue"/>
                <a:ea typeface="Helvetica Neue"/>
                <a:cs typeface="Helvetica Neue"/>
              </a:defRPr>
            </a:pPr>
            <a:r>
              <a:rPr sz="1650" b="0">
                <a:solidFill>
                  <a:srgbClr val="166569"/>
                </a:solidFill>
                <a:latin typeface="Helvetica Neue"/>
                <a:ea typeface="Helvetica Neue"/>
                <a:cs typeface="Helvetica Neue"/>
              </a:rPr>
              <a:t>Adjustment</a:t>
            </a:r>
          </a:p>
        </p:txBody>
      </p:sp>
      <p:sp>
        <p:nvSpPr>
          <p:cNvPr id="8" name="">
            <a:extLst xmlns:a="http://schemas.openxmlformats.org/drawingml/2006/main">
              <a:ext uri="{FF2B5EF4-FFF2-40B4-BE49-F238E27FC236}">
                <a16:creationId xmlns:a16="http://schemas.microsoft.com/office/drawing/2014/main" id="{C606F513-C156-41C6-96C7-27CE0125131C}"/>
              </a:ext>
            </a:extLst>
          </p:cNvPr>
          <p:cNvSpPr>
            <a:spLocks xmlns:a="http://schemas.openxmlformats.org/drawingml/2006/main" noGrp="1"/>
          </p:cNvSpPr>
          <p:nvPr/>
        </p:nvSpPr>
        <p:spPr>
          <a:xfrm xmlns:a="http://schemas.openxmlformats.org/drawingml/2006/main">
            <a:off x="2419350" y="31432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Changes tone / colour</a:t>
            </a:r>
          </a:p>
        </p:txBody>
      </p:sp>
      <p:sp>
        <p:nvSpPr>
          <p:cNvPr id="9" name="">
            <a:extLst xmlns:a="http://schemas.openxmlformats.org/drawingml/2006/main">
              <a:ext uri="{FF2B5EF4-FFF2-40B4-BE49-F238E27FC236}">
                <a16:creationId xmlns:a16="http://schemas.microsoft.com/office/drawing/2014/main" id="{B38F27A3-6C6E-4153-9E5E-77FCE4BA2E66}"/>
              </a:ext>
            </a:extLst>
          </p:cNvPr>
          <p:cNvSpPr>
            <a:spLocks xmlns:a="http://schemas.openxmlformats.org/drawingml/2006/main" noGrp="1"/>
          </p:cNvSpPr>
          <p:nvPr/>
        </p:nvSpPr>
        <p:spPr>
          <a:xfrm xmlns:a="http://schemas.openxmlformats.org/drawingml/2006/main">
            <a:off x="609600" y="37909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83743EEE-D3D3-4D7B-9C92-6F68FB85AEB2}"/>
              </a:ext>
            </a:extLst>
          </p:cNvPr>
          <p:cNvSpPr>
            <a:spLocks xmlns:a="http://schemas.openxmlformats.org/drawingml/2006/main" noGrp="1"/>
          </p:cNvSpPr>
          <p:nvPr/>
        </p:nvSpPr>
        <p:spPr>
          <a:xfrm xmlns:a="http://schemas.openxmlformats.org/drawingml/2006/main">
            <a:off x="609600" y="40195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Its mask</a:t>
            </a:r>
          </a:p>
        </p:txBody>
      </p:sp>
      <p:sp>
        <p:nvSpPr>
          <p:cNvPr id="11" name="">
            <a:extLst xmlns:a="http://schemas.openxmlformats.org/drawingml/2006/main">
              <a:ext uri="{FF2B5EF4-FFF2-40B4-BE49-F238E27FC236}">
                <a16:creationId xmlns:a16="http://schemas.microsoft.com/office/drawing/2014/main" id="{FC0F64D3-8741-4F6F-BBE6-FAAA7680F13D}"/>
              </a:ext>
            </a:extLst>
          </p:cNvPr>
          <p:cNvSpPr>
            <a:spLocks xmlns:a="http://schemas.openxmlformats.org/drawingml/2006/main" noGrp="1"/>
          </p:cNvSpPr>
          <p:nvPr/>
        </p:nvSpPr>
        <p:spPr>
          <a:xfrm xmlns:a="http://schemas.openxmlformats.org/drawingml/2006/main">
            <a:off x="2419350" y="40195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Refines where that change applies</a:t>
            </a:r>
          </a:p>
        </p:txBody>
      </p:sp>
      <p:sp>
        <p:nvSpPr>
          <p:cNvPr id="12" name="">
            <a:extLst xmlns:a="http://schemas.openxmlformats.org/drawingml/2006/main">
              <a:ext uri="{FF2B5EF4-FFF2-40B4-BE49-F238E27FC236}">
                <a16:creationId xmlns:a16="http://schemas.microsoft.com/office/drawing/2014/main" id="{6AF1636E-026D-4CB5-9895-5473B8D119C2}"/>
              </a:ext>
            </a:extLst>
          </p:cNvPr>
          <p:cNvSpPr>
            <a:spLocks xmlns:a="http://schemas.openxmlformats.org/drawingml/2006/main" noGrp="1"/>
          </p:cNvSpPr>
          <p:nvPr/>
        </p:nvSpPr>
        <p:spPr>
          <a:xfrm xmlns:a="http://schemas.openxmlformats.org/drawingml/2006/main">
            <a:off x="609600" y="46672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8CBC1596-C90B-4EF5-AF26-88E239409F14}"/>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A clipping relationship uses the base layer’s visible content.</a:t>
            </a:r>
          </a:p>
        </p:txBody>
      </p:sp>
      <p:sp>
        <p:nvSpPr>
          <p:cNvPr id="14" name="">
            <a:extLst xmlns:a="http://schemas.openxmlformats.org/drawingml/2006/main">
              <a:ext uri="{FF2B5EF4-FFF2-40B4-BE49-F238E27FC236}">
                <a16:creationId xmlns:a16="http://schemas.microsoft.com/office/drawing/2014/main" id="{D46D7524-711D-46B4-BAC0-C2F2EA5E3F31}"/>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An adjustment mask controls where that adjustment contributes.</a:t>
            </a:r>
          </a:p>
        </p:txBody>
      </p:sp>
      <p:sp>
        <p:nvSpPr>
          <p:cNvPr id="15" name="">
            <a:extLst xmlns:a="http://schemas.openxmlformats.org/drawingml/2006/main">
              <a:ext uri="{FF2B5EF4-FFF2-40B4-BE49-F238E27FC236}">
                <a16:creationId xmlns:a16="http://schemas.microsoft.com/office/drawing/2014/main" id="{0F9BC1C0-BC6B-4AC8-A02E-1A283A0CCFBD}"/>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Both can be useful in one recoverable edit.</a:t>
            </a:r>
          </a:p>
        </p:txBody>
      </p:sp>
      <p:sp>
        <p:nvSpPr>
          <p:cNvPr id="16" name="">
            <a:extLst xmlns:a="http://schemas.openxmlformats.org/drawingml/2006/main">
              <a:ext uri="{FF2B5EF4-FFF2-40B4-BE49-F238E27FC236}">
                <a16:creationId xmlns:a16="http://schemas.microsoft.com/office/drawing/2014/main" id="{CB22305E-9394-4D85-8AA3-01F0A43D535D}"/>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12E14E3E-AD60-45FE-97B8-A131C26869EC}"/>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A subject adjustment also changes the background. What relationship would you inspect?</a:t>
            </a:r>
          </a:p>
        </p:txBody>
      </p:sp>
      <p:sp>
        <p:nvSpPr>
          <p:cNvPr id="18" name="">
            <a:extLst xmlns:a="http://schemas.openxmlformats.org/drawingml/2006/main">
              <a:ext uri="{FF2B5EF4-FFF2-40B4-BE49-F238E27FC236}">
                <a16:creationId xmlns:a16="http://schemas.microsoft.com/office/drawing/2014/main" id="{4E108B7D-1439-4487-968F-E6E59C8B0B35}"/>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07 / 16   ·   Adobe Photoshop • Clipping masks</a:t>
            </a:r>
          </a:p>
        </p:txBody>
      </p:sp>
    </p:spTree>
    <p:extLst>
      <p:ext uri="{BB962C8B-B14F-4D97-AF65-F5344CB8AC3E}">
        <p14:creationId xmlns:p14="http://schemas.microsoft.com/office/powerpoint/2010/main" val="1154480287"/>
      </p:ext>
    </p:extLst>
  </p:cSld>
</p:sld>
</file>

<file path=ppt/slides/slide8.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A49C9496-E2E7-41BB-BFD9-82CAAD0B2CFD}"/>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D468C1D6-7197-4FC4-B5A3-B491AB0D7D60}"/>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Motivated light</a:t>
            </a:r>
          </a:p>
        </p:txBody>
      </p:sp>
      <p:sp>
        <p:nvSpPr>
          <p:cNvPr id="3" name="">
            <a:extLst xmlns:a="http://schemas.openxmlformats.org/drawingml/2006/main">
              <a:ext uri="{FF2B5EF4-FFF2-40B4-BE49-F238E27FC236}">
                <a16:creationId xmlns:a16="http://schemas.microsoft.com/office/drawing/2014/main" id="{C6F54690-E568-4945-B483-1D6CECF49746}"/>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Decide where the light comes from before painting it.</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b8863bffb3b84367"/>
          <a:stretch xmlns:a="http://schemas.openxmlformats.org/drawingml/2006/main"/>
        </p:blipFill>
        <p:spPr>
          <a:xfrm xmlns:a="http://schemas.openxmlformats.org/drawingml/2006/main">
            <a:off x="609600" y="2340901"/>
            <a:ext cx="6381750" cy="2747698"/>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75B76C3C-1690-4EE5-BBB0-9B66AFBE60E4}"/>
              </a:ext>
            </a:extLst>
          </p:cNvPr>
          <p:cNvSpPr>
            <a:spLocks xmlns:a="http://schemas.openxmlformats.org/drawingml/2006/main" noGrp="1"/>
          </p:cNvSpPr>
          <p:nvPr/>
        </p:nvSpPr>
        <p:spPr>
          <a:xfrm xmlns:a="http://schemas.openxmlformats.org/drawingml/2006/main">
            <a:off x="609600" y="5314950"/>
            <a:ext cx="666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0717B"/>
                </a:solidFill>
                <a:latin typeface="Helvetica Neue"/>
                <a:ea typeface="Helvetica Neue"/>
                <a:cs typeface="Helvetica Neue"/>
              </a:defRPr>
            </a:pPr>
            <a:r>
              <a:rPr sz="1275" b="0">
                <a:solidFill>
                  <a:srgbClr val="60717B"/>
                </a:solidFill>
                <a:latin typeface="Helvetica Neue"/>
                <a:ea typeface="Helvetica Neue"/>
                <a:cs typeface="Helvetica Neue"/>
              </a:rPr>
              <a:t>Constructed practice result; not a software-control screenshot</a:t>
            </a:r>
          </a:p>
        </p:txBody>
      </p:sp>
      <p:sp>
        <p:nvSpPr>
          <p:cNvPr id="6" name="">
            <a:extLst xmlns:a="http://schemas.openxmlformats.org/drawingml/2006/main">
              <a:ext uri="{FF2B5EF4-FFF2-40B4-BE49-F238E27FC236}">
                <a16:creationId xmlns:a16="http://schemas.microsoft.com/office/drawing/2014/main" id="{BD61BE9F-5C94-4A6C-87D6-069DAE3BB868}"/>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Locate the source or plausible direction.</a:t>
            </a:r>
          </a:p>
        </p:txBody>
      </p:sp>
      <p:sp>
        <p:nvSpPr>
          <p:cNvPr id="7" name="">
            <a:extLst xmlns:a="http://schemas.openxmlformats.org/drawingml/2006/main">
              <a:ext uri="{FF2B5EF4-FFF2-40B4-BE49-F238E27FC236}">
                <a16:creationId xmlns:a16="http://schemas.microsoft.com/office/drawing/2014/main" id="{C3EA8565-D05E-4A5C-9CAF-725DDDFC0869}"/>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Identify surfaces facing and turning away from it.</a:t>
            </a:r>
          </a:p>
        </p:txBody>
      </p:sp>
      <p:sp>
        <p:nvSpPr>
          <p:cNvPr id="8" name="">
            <a:extLst xmlns:a="http://schemas.openxmlformats.org/drawingml/2006/main">
              <a:ext uri="{FF2B5EF4-FFF2-40B4-BE49-F238E27FC236}">
                <a16:creationId xmlns:a16="http://schemas.microsoft.com/office/drawing/2014/main" id="{E871BE5F-9521-477B-99C0-FBB918FCC03C}"/>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Keep brightness, shadow and colour relationships coherent.</a:t>
            </a:r>
          </a:p>
        </p:txBody>
      </p:sp>
      <p:sp>
        <p:nvSpPr>
          <p:cNvPr id="9" name="">
            <a:extLst xmlns:a="http://schemas.openxmlformats.org/drawingml/2006/main">
              <a:ext uri="{FF2B5EF4-FFF2-40B4-BE49-F238E27FC236}">
                <a16:creationId xmlns:a16="http://schemas.microsoft.com/office/drawing/2014/main" id="{5342FEEA-F19E-4A50-A72D-DB7763FFF3D9}"/>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5DFCE319-6141-47A6-A7F0-F3FD49683FEB}"/>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Point to the light cue and identify one surface that should respond differently from another.</a:t>
            </a:r>
          </a:p>
        </p:txBody>
      </p:sp>
      <p:sp>
        <p:nvSpPr>
          <p:cNvPr id="11" name="">
            <a:extLst xmlns:a="http://schemas.openxmlformats.org/drawingml/2006/main">
              <a:ext uri="{FF2B5EF4-FFF2-40B4-BE49-F238E27FC236}">
                <a16:creationId xmlns:a16="http://schemas.microsoft.com/office/drawing/2014/main" id="{07AFBF4B-2BCA-436D-B53F-DC33F1CBB6C1}"/>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08 / 16   ·   Learning Studio • original teaching model; not a real campaign</a:t>
            </a:r>
          </a:p>
        </p:txBody>
      </p:sp>
    </p:spTree>
    <p:extLst>
      <p:ext uri="{BB962C8B-B14F-4D97-AF65-F5344CB8AC3E}">
        <p14:creationId xmlns:p14="http://schemas.microsoft.com/office/powerpoint/2010/main" val="935034359"/>
      </p:ext>
    </p:extLst>
  </p:cSld>
</p:sld>
</file>

<file path=ppt/slides/slide9.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78A71870-E98B-4B3A-8512-FAC9F944871D}"/>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962E3821-7F2E-4CEA-B55D-2762B31F0C5A}"/>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Light, shadow and edges</a:t>
            </a:r>
          </a:p>
        </p:txBody>
      </p:sp>
      <p:sp>
        <p:nvSpPr>
          <p:cNvPr id="3" name="">
            <a:extLst xmlns:a="http://schemas.openxmlformats.org/drawingml/2006/main">
              <a:ext uri="{FF2B5EF4-FFF2-40B4-BE49-F238E27FC236}">
                <a16:creationId xmlns:a16="http://schemas.microsoft.com/office/drawing/2014/main" id="{418621CC-146A-4DA0-B92E-5394170B481D}"/>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An effect should support the scene you established.</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329a13e1bf1c4fd8"/>
          <a:stretch xmlns:a="http://schemas.openxmlformats.org/drawingml/2006/main"/>
        </p:blipFill>
        <p:spPr>
          <a:xfrm xmlns:a="http://schemas.openxmlformats.org/drawingml/2006/main">
            <a:off x="609600" y="2340901"/>
            <a:ext cx="6381750" cy="2747698"/>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847E9555-5686-4593-9703-F537F2F673FF}"/>
              </a:ext>
            </a:extLst>
          </p:cNvPr>
          <p:cNvSpPr>
            <a:spLocks xmlns:a="http://schemas.openxmlformats.org/drawingml/2006/main" noGrp="1"/>
          </p:cNvSpPr>
          <p:nvPr/>
        </p:nvSpPr>
        <p:spPr>
          <a:xfrm xmlns:a="http://schemas.openxmlformats.org/drawingml/2006/main">
            <a:off x="609600" y="5314950"/>
            <a:ext cx="666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0717B"/>
                </a:solidFill>
                <a:latin typeface="Helvetica Neue"/>
                <a:ea typeface="Helvetica Neue"/>
                <a:cs typeface="Helvetica Neue"/>
              </a:defRPr>
            </a:pPr>
            <a:r>
              <a:rPr sz="1275" b="0">
                <a:solidFill>
                  <a:srgbClr val="60717B"/>
                </a:solidFill>
                <a:latin typeface="Helvetica Neue"/>
                <a:ea typeface="Helvetica Neue"/>
                <a:cs typeface="Helvetica Neue"/>
              </a:rPr>
              <a:t>Constructed practice result; not a software-control screenshot</a:t>
            </a:r>
          </a:p>
        </p:txBody>
      </p:sp>
      <p:sp>
        <p:nvSpPr>
          <p:cNvPr id="6" name="">
            <a:extLst xmlns:a="http://schemas.openxmlformats.org/drawingml/2006/main">
              <a:ext uri="{FF2B5EF4-FFF2-40B4-BE49-F238E27FC236}">
                <a16:creationId xmlns:a16="http://schemas.microsoft.com/office/drawing/2014/main" id="{D2B42049-769C-49B6-BC0C-D81B5BF1AB34}"/>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Contact shadows anchor touching surfaces.</a:t>
            </a:r>
          </a:p>
        </p:txBody>
      </p:sp>
      <p:sp>
        <p:nvSpPr>
          <p:cNvPr id="7" name="">
            <a:extLst xmlns:a="http://schemas.openxmlformats.org/drawingml/2006/main">
              <a:ext uri="{FF2B5EF4-FFF2-40B4-BE49-F238E27FC236}">
                <a16:creationId xmlns:a16="http://schemas.microsoft.com/office/drawing/2014/main" id="{F5C42507-BFCD-460F-9DEE-01E6089F0D2A}"/>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Cast shadows depend on the light and receiving surface.</a:t>
            </a:r>
          </a:p>
        </p:txBody>
      </p:sp>
      <p:sp>
        <p:nvSpPr>
          <p:cNvPr id="8" name="">
            <a:extLst xmlns:a="http://schemas.openxmlformats.org/drawingml/2006/main">
              <a:ext uri="{FF2B5EF4-FFF2-40B4-BE49-F238E27FC236}">
                <a16:creationId xmlns:a16="http://schemas.microsoft.com/office/drawing/2014/main" id="{274D42D3-3A1D-4C9C-9471-C0DF7DE6ACDF}"/>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Rim light requires a suitable light direction.</a:t>
            </a:r>
          </a:p>
        </p:txBody>
      </p:sp>
      <p:sp>
        <p:nvSpPr>
          <p:cNvPr id="9" name="">
            <a:extLst xmlns:a="http://schemas.openxmlformats.org/drawingml/2006/main">
              <a:ext uri="{FF2B5EF4-FFF2-40B4-BE49-F238E27FC236}">
                <a16:creationId xmlns:a16="http://schemas.microsoft.com/office/drawing/2014/main" id="{A1032C22-75A4-4627-BF1C-F9DB3F0F4ED9}"/>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940D1D3C-BBFB-4022-A5D2-7EF2BFC1B5F1}"/>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Identify one edge that would need checking if the light source moved.</a:t>
            </a:r>
          </a:p>
        </p:txBody>
      </p:sp>
      <p:sp>
        <p:nvSpPr>
          <p:cNvPr id="11" name="">
            <a:extLst xmlns:a="http://schemas.openxmlformats.org/drawingml/2006/main">
              <a:ext uri="{FF2B5EF4-FFF2-40B4-BE49-F238E27FC236}">
                <a16:creationId xmlns:a16="http://schemas.microsoft.com/office/drawing/2014/main" id="{25D9B3B6-0F57-4396-8037-6C9DB8198A85}"/>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09 / 16   ·   Learning Studio • original teaching model; not a real campaign</a:t>
            </a:r>
          </a:p>
        </p:txBody>
      </p:sp>
    </p:spTree>
    <p:extLst>
      <p:ext uri="{BB962C8B-B14F-4D97-AF65-F5344CB8AC3E}">
        <p14:creationId xmlns:p14="http://schemas.microsoft.com/office/powerpoint/2010/main" val="793655736"/>
      </p:ext>
    </p:extLst>
  </p:cSld>
</p:sld>
</file>

<file path=ppt/slides/slide10.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A5C1467F-3C9B-4A04-92E6-FA28E39A7307}"/>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CHECK</a:t>
            </a:r>
          </a:p>
        </p:txBody>
      </p:sp>
      <p:sp>
        <p:nvSpPr>
          <p:cNvPr id="2" name="">
            <a:extLst xmlns:a="http://schemas.openxmlformats.org/drawingml/2006/main">
              <a:ext uri="{FF2B5EF4-FFF2-40B4-BE49-F238E27FC236}">
                <a16:creationId xmlns:a16="http://schemas.microsoft.com/office/drawing/2014/main" id="{19EDAC82-BB3B-41AF-B302-310A0365019B}"/>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Diagnose one fault at a time</a:t>
            </a:r>
          </a:p>
        </p:txBody>
      </p:sp>
      <p:sp>
        <p:nvSpPr>
          <p:cNvPr id="3" name="">
            <a:extLst xmlns:a="http://schemas.openxmlformats.org/drawingml/2006/main">
              <a:ext uri="{FF2B5EF4-FFF2-40B4-BE49-F238E27FC236}">
                <a16:creationId xmlns:a16="http://schemas.microsoft.com/office/drawing/2014/main" id="{D0AE1AC6-015C-4E87-BA58-C8E37E41DEE3}"/>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Use evidence → likely cause → targeted repair → check.</a:t>
            </a:r>
          </a:p>
        </p:txBody>
      </p:sp>
      <p:sp>
        <p:nvSpPr>
          <p:cNvPr id="4" name="">
            <a:extLst xmlns:a="http://schemas.openxmlformats.org/drawingml/2006/main">
              <a:ext uri="{FF2B5EF4-FFF2-40B4-BE49-F238E27FC236}">
                <a16:creationId xmlns:a16="http://schemas.microsoft.com/office/drawing/2014/main" id="{857B712F-E9E0-406B-B74B-DFBD78257107}"/>
              </a:ext>
            </a:extLst>
          </p:cNvPr>
          <p:cNvSpPr>
            <a:spLocks xmlns:a="http://schemas.openxmlformats.org/drawingml/2006/main" noGrp="1"/>
          </p:cNvSpPr>
          <p:nvPr/>
        </p:nvSpPr>
        <p:spPr>
          <a:xfrm xmlns:a="http://schemas.openxmlformats.org/drawingml/2006/main">
            <a:off x="609600" y="22669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OBSERVE</a:t>
            </a:r>
          </a:p>
        </p:txBody>
      </p:sp>
      <p:sp>
        <p:nvSpPr>
          <p:cNvPr id="5" name="">
            <a:extLst xmlns:a="http://schemas.openxmlformats.org/drawingml/2006/main">
              <a:ext uri="{FF2B5EF4-FFF2-40B4-BE49-F238E27FC236}">
                <a16:creationId xmlns:a16="http://schemas.microsoft.com/office/drawing/2014/main" id="{716ED5B1-DA37-445D-B84F-4110C345F0D2}"/>
              </a:ext>
            </a:extLst>
          </p:cNvPr>
          <p:cNvSpPr>
            <a:spLocks xmlns:a="http://schemas.openxmlformats.org/drawingml/2006/main" noGrp="1"/>
          </p:cNvSpPr>
          <p:nvPr/>
        </p:nvSpPr>
        <p:spPr>
          <a:xfrm xmlns:a="http://schemas.openxmlformats.org/drawingml/2006/main">
            <a:off x="2419350" y="22669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Name one visible fault</a:t>
            </a:r>
          </a:p>
        </p:txBody>
      </p:sp>
      <p:sp>
        <p:nvSpPr>
          <p:cNvPr id="6" name="">
            <a:extLst xmlns:a="http://schemas.openxmlformats.org/drawingml/2006/main">
              <a:ext uri="{FF2B5EF4-FFF2-40B4-BE49-F238E27FC236}">
                <a16:creationId xmlns:a16="http://schemas.microsoft.com/office/drawing/2014/main" id="{34F76415-5DC0-4E6D-9AC4-F479D3939F38}"/>
              </a:ext>
            </a:extLst>
          </p:cNvPr>
          <p:cNvSpPr>
            <a:spLocks xmlns:a="http://schemas.openxmlformats.org/drawingml/2006/main" noGrp="1"/>
          </p:cNvSpPr>
          <p:nvPr/>
        </p:nvSpPr>
        <p:spPr>
          <a:xfrm xmlns:a="http://schemas.openxmlformats.org/drawingml/2006/main">
            <a:off x="609600" y="29146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563F2777-6749-446E-A3D5-1E0AB76C5A5F}"/>
              </a:ext>
            </a:extLst>
          </p:cNvPr>
          <p:cNvSpPr>
            <a:spLocks xmlns:a="http://schemas.openxmlformats.org/drawingml/2006/main" noGrp="1"/>
          </p:cNvSpPr>
          <p:nvPr/>
        </p:nvSpPr>
        <p:spPr>
          <a:xfrm xmlns:a="http://schemas.openxmlformats.org/drawingml/2006/main">
            <a:off x="609600" y="31432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REPAIR</a:t>
            </a:r>
          </a:p>
        </p:txBody>
      </p:sp>
      <p:sp>
        <p:nvSpPr>
          <p:cNvPr id="8" name="">
            <a:extLst xmlns:a="http://schemas.openxmlformats.org/drawingml/2006/main">
              <a:ext uri="{FF2B5EF4-FFF2-40B4-BE49-F238E27FC236}">
                <a16:creationId xmlns:a16="http://schemas.microsoft.com/office/drawing/2014/main" id="{7E52A59C-31ED-4D42-ACFC-70880E6CF4C7}"/>
              </a:ext>
            </a:extLst>
          </p:cNvPr>
          <p:cNvSpPr>
            <a:spLocks xmlns:a="http://schemas.openxmlformats.org/drawingml/2006/main" noGrp="1"/>
          </p:cNvSpPr>
          <p:nvPr/>
        </p:nvSpPr>
        <p:spPr>
          <a:xfrm xmlns:a="http://schemas.openxmlformats.org/drawingml/2006/main">
            <a:off x="2419350" y="31432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Inspect and change one control</a:t>
            </a:r>
          </a:p>
        </p:txBody>
      </p:sp>
      <p:sp>
        <p:nvSpPr>
          <p:cNvPr id="9" name="">
            <a:extLst xmlns:a="http://schemas.openxmlformats.org/drawingml/2006/main">
              <a:ext uri="{FF2B5EF4-FFF2-40B4-BE49-F238E27FC236}">
                <a16:creationId xmlns:a16="http://schemas.microsoft.com/office/drawing/2014/main" id="{8FB020EC-6D96-4965-8093-2FE8B6A798CE}"/>
              </a:ext>
            </a:extLst>
          </p:cNvPr>
          <p:cNvSpPr>
            <a:spLocks xmlns:a="http://schemas.openxmlformats.org/drawingml/2006/main" noGrp="1"/>
          </p:cNvSpPr>
          <p:nvPr/>
        </p:nvSpPr>
        <p:spPr>
          <a:xfrm xmlns:a="http://schemas.openxmlformats.org/drawingml/2006/main">
            <a:off x="609600" y="37909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751428A8-8AB9-4A57-9DFE-9FD5C2A0AAA5}"/>
              </a:ext>
            </a:extLst>
          </p:cNvPr>
          <p:cNvSpPr>
            <a:spLocks xmlns:a="http://schemas.openxmlformats.org/drawingml/2006/main" noGrp="1"/>
          </p:cNvSpPr>
          <p:nvPr/>
        </p:nvSpPr>
        <p:spPr>
          <a:xfrm xmlns:a="http://schemas.openxmlformats.org/drawingml/2006/main">
            <a:off x="609600" y="40195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VERIFY</a:t>
            </a:r>
          </a:p>
        </p:txBody>
      </p:sp>
      <p:sp>
        <p:nvSpPr>
          <p:cNvPr id="11" name="">
            <a:extLst xmlns:a="http://schemas.openxmlformats.org/drawingml/2006/main">
              <a:ext uri="{FF2B5EF4-FFF2-40B4-BE49-F238E27FC236}">
                <a16:creationId xmlns:a16="http://schemas.microsoft.com/office/drawing/2014/main" id="{DF23F504-FC2E-42C6-9585-19C5609B3FA2}"/>
              </a:ext>
            </a:extLst>
          </p:cNvPr>
          <p:cNvSpPr>
            <a:spLocks xmlns:a="http://schemas.openxmlformats.org/drawingml/2006/main" noGrp="1"/>
          </p:cNvSpPr>
          <p:nvPr/>
        </p:nvSpPr>
        <p:spPr>
          <a:xfrm xmlns:a="http://schemas.openxmlformats.org/drawingml/2006/main">
            <a:off x="2419350" y="40195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Compare at the same view</a:t>
            </a:r>
          </a:p>
        </p:txBody>
      </p:sp>
      <p:sp>
        <p:nvSpPr>
          <p:cNvPr id="12" name="">
            <a:extLst xmlns:a="http://schemas.openxmlformats.org/drawingml/2006/main">
              <a:ext uri="{FF2B5EF4-FFF2-40B4-BE49-F238E27FC236}">
                <a16:creationId xmlns:a16="http://schemas.microsoft.com/office/drawing/2014/main" id="{65134F90-BA97-4A21-B65A-180F57496691}"/>
              </a:ext>
            </a:extLst>
          </p:cNvPr>
          <p:cNvSpPr>
            <a:spLocks xmlns:a="http://schemas.openxmlformats.org/drawingml/2006/main" noGrp="1"/>
          </p:cNvSpPr>
          <p:nvPr/>
        </p:nvSpPr>
        <p:spPr>
          <a:xfrm xmlns:a="http://schemas.openxmlformats.org/drawingml/2006/main">
            <a:off x="609600" y="46672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29B76F36-26D1-4931-AD4A-3F5DADFDBB2F}"/>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Isolate one visible inconsistency.</a:t>
            </a:r>
          </a:p>
        </p:txBody>
      </p:sp>
      <p:sp>
        <p:nvSpPr>
          <p:cNvPr id="14" name="">
            <a:extLst xmlns:a="http://schemas.openxmlformats.org/drawingml/2006/main">
              <a:ext uri="{FF2B5EF4-FFF2-40B4-BE49-F238E27FC236}">
                <a16:creationId xmlns:a16="http://schemas.microsoft.com/office/drawing/2014/main" id="{27BAE78E-9579-4199-87C8-26D181E8D0DF}"/>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Inspect the relevant layer and control.</a:t>
            </a:r>
          </a:p>
        </p:txBody>
      </p:sp>
      <p:sp>
        <p:nvSpPr>
          <p:cNvPr id="15" name="">
            <a:extLst xmlns:a="http://schemas.openxmlformats.org/drawingml/2006/main">
              <a:ext uri="{FF2B5EF4-FFF2-40B4-BE49-F238E27FC236}">
                <a16:creationId xmlns:a16="http://schemas.microsoft.com/office/drawing/2014/main" id="{68179C13-3694-4C33-A601-C400E13F6A18}"/>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Keep other variables stable for the comparison.</a:t>
            </a:r>
          </a:p>
        </p:txBody>
      </p:sp>
      <p:sp>
        <p:nvSpPr>
          <p:cNvPr id="16" name="">
            <a:extLst xmlns:a="http://schemas.openxmlformats.org/drawingml/2006/main">
              <a:ext uri="{FF2B5EF4-FFF2-40B4-BE49-F238E27FC236}">
                <a16:creationId xmlns:a16="http://schemas.microsoft.com/office/drawing/2014/main" id="{FAB8E2A7-6D0C-49F3-B056-0878649E86A1}"/>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9353E51A-4509-446D-87FE-3AA098DE19D0}"/>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Write a four-part diagnosis for a visible fault in your own work.</a:t>
            </a:r>
          </a:p>
        </p:txBody>
      </p:sp>
      <p:sp>
        <p:nvSpPr>
          <p:cNvPr id="18" name="">
            <a:extLst xmlns:a="http://schemas.openxmlformats.org/drawingml/2006/main">
              <a:ext uri="{FF2B5EF4-FFF2-40B4-BE49-F238E27FC236}">
                <a16:creationId xmlns:a16="http://schemas.microsoft.com/office/drawing/2014/main" id="{C61DD223-4EFD-4DA9-81FE-DFDD72A08DA9}"/>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10 / 16   ·   Learning Studio • original teaching model; not a real campaign</a:t>
            </a:r>
          </a:p>
        </p:txBody>
      </p:sp>
    </p:spTree>
    <p:extLst>
      <p:ext uri="{BB962C8B-B14F-4D97-AF65-F5344CB8AC3E}">
        <p14:creationId xmlns:p14="http://schemas.microsoft.com/office/powerpoint/2010/main" val="1256860579"/>
      </p:ext>
    </p:extLst>
  </p:cSld>
</p:sld>
</file>

<file path=ppt/slides/slide11.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3E9894AE-B969-43A8-970B-2C4B8B19AC03}"/>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2197E08A-D0F8-4BFE-9334-DB4716059825}"/>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Grade with a purpose</a:t>
            </a:r>
          </a:p>
        </p:txBody>
      </p:sp>
      <p:sp>
        <p:nvSpPr>
          <p:cNvPr id="3" name="">
            <a:extLst xmlns:a="http://schemas.openxmlformats.org/drawingml/2006/main">
              <a:ext uri="{FF2B5EF4-FFF2-40B4-BE49-F238E27FC236}">
                <a16:creationId xmlns:a16="http://schemas.microsoft.com/office/drawing/2014/main" id="{EDCF7835-1F0B-4E93-BC3C-E0CA35710E87}"/>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A shared treatment should retain useful information.</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52239bb05a5c4340"/>
          <a:stretch xmlns:a="http://schemas.openxmlformats.org/drawingml/2006/main"/>
        </p:blipFill>
        <p:spPr>
          <a:xfrm xmlns:a="http://schemas.openxmlformats.org/drawingml/2006/main">
            <a:off x="609600" y="2340901"/>
            <a:ext cx="6381750" cy="2747698"/>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CB9CDCD0-B4A6-4AA8-B282-6430DD6A61F6}"/>
              </a:ext>
            </a:extLst>
          </p:cNvPr>
          <p:cNvSpPr>
            <a:spLocks xmlns:a="http://schemas.openxmlformats.org/drawingml/2006/main" noGrp="1"/>
          </p:cNvSpPr>
          <p:nvPr/>
        </p:nvSpPr>
        <p:spPr>
          <a:xfrm xmlns:a="http://schemas.openxmlformats.org/drawingml/2006/main">
            <a:off x="609600" y="5314950"/>
            <a:ext cx="666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0717B"/>
                </a:solidFill>
                <a:latin typeface="Helvetica Neue"/>
                <a:ea typeface="Helvetica Neue"/>
                <a:cs typeface="Helvetica Neue"/>
              </a:defRPr>
            </a:pPr>
            <a:r>
              <a:rPr sz="1275" b="0">
                <a:solidFill>
                  <a:srgbClr val="60717B"/>
                </a:solidFill>
                <a:latin typeface="Helvetica Neue"/>
                <a:ea typeface="Helvetica Neue"/>
                <a:cs typeface="Helvetica Neue"/>
              </a:rPr>
              <a:t>Constructed practice result; not a software-control screenshot</a:t>
            </a:r>
          </a:p>
        </p:txBody>
      </p:sp>
      <p:sp>
        <p:nvSpPr>
          <p:cNvPr id="6" name="">
            <a:extLst xmlns:a="http://schemas.openxmlformats.org/drawingml/2006/main">
              <a:ext uri="{FF2B5EF4-FFF2-40B4-BE49-F238E27FC236}">
                <a16:creationId xmlns:a16="http://schemas.microsoft.com/office/drawing/2014/main" id="{60C34E0B-1922-4D9E-993D-E8FB30C93322}"/>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Compare before and after at the same view.</a:t>
            </a:r>
          </a:p>
        </p:txBody>
      </p:sp>
      <p:sp>
        <p:nvSpPr>
          <p:cNvPr id="7" name="">
            <a:extLst xmlns:a="http://schemas.openxmlformats.org/drawingml/2006/main">
              <a:ext uri="{FF2B5EF4-FFF2-40B4-BE49-F238E27FC236}">
                <a16:creationId xmlns:a16="http://schemas.microsoft.com/office/drawing/2014/main" id="{21F5E6DF-8EEB-4A2B-9489-860721E20E83}"/>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Check neutral surfaces, object detail and text/background interaction.</a:t>
            </a:r>
          </a:p>
        </p:txBody>
      </p:sp>
      <p:sp>
        <p:nvSpPr>
          <p:cNvPr id="8" name="">
            <a:extLst xmlns:a="http://schemas.openxmlformats.org/drawingml/2006/main">
              <a:ext uri="{FF2B5EF4-FFF2-40B4-BE49-F238E27FC236}">
                <a16:creationId xmlns:a16="http://schemas.microsoft.com/office/drawing/2014/main" id="{95856854-2354-4C8D-BB66-AEC902EB5F07}"/>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Keep the global grade separate from local repairs.</a:t>
            </a:r>
          </a:p>
        </p:txBody>
      </p:sp>
      <p:sp>
        <p:nvSpPr>
          <p:cNvPr id="9" name="">
            <a:extLst xmlns:a="http://schemas.openxmlformats.org/drawingml/2006/main">
              <a:ext uri="{FF2B5EF4-FFF2-40B4-BE49-F238E27FC236}">
                <a16:creationId xmlns:a16="http://schemas.microsoft.com/office/drawing/2014/main" id="{443EAF21-5899-4CA5-84A2-B976180A8A84}"/>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17007F42-FD6E-4286-BA35-CFF534C196D8}"/>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Name one detail you would protect and one relationship you would adjust.</a:t>
            </a:r>
          </a:p>
        </p:txBody>
      </p:sp>
      <p:sp>
        <p:nvSpPr>
          <p:cNvPr id="11" name="">
            <a:extLst xmlns:a="http://schemas.openxmlformats.org/drawingml/2006/main">
              <a:ext uri="{FF2B5EF4-FFF2-40B4-BE49-F238E27FC236}">
                <a16:creationId xmlns:a16="http://schemas.microsoft.com/office/drawing/2014/main" id="{1E1DD317-ECA1-48A2-AA34-1FEA0470E4B2}"/>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11 / 16   ·   Learning Studio • original teaching model; not a real campaign</a:t>
            </a:r>
          </a:p>
        </p:txBody>
      </p:sp>
    </p:spTree>
    <p:extLst>
      <p:ext uri="{BB962C8B-B14F-4D97-AF65-F5344CB8AC3E}">
        <p14:creationId xmlns:p14="http://schemas.microsoft.com/office/powerpoint/2010/main" val="1393980524"/>
      </p:ext>
    </p:extLst>
  </p:cSld>
</p:sld>
</file>

<file path=ppt/slides/slide12.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314603ED-7711-4E24-8DC2-DE69CFCA4F93}"/>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DEB7160C-3150-4CBE-821B-5B25503D50D8}"/>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Documented demonstration</a:t>
            </a:r>
          </a:p>
        </p:txBody>
      </p:sp>
      <p:sp>
        <p:nvSpPr>
          <p:cNvPr id="3" name="">
            <a:extLst xmlns:a="http://schemas.openxmlformats.org/drawingml/2006/main">
              <a:ext uri="{FF2B5EF4-FFF2-40B4-BE49-F238E27FC236}">
                <a16:creationId xmlns:a16="http://schemas.microsoft.com/office/drawing/2014/main" id="{0BF4D4A1-2A80-4F0A-9789-166935B1C181}"/>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Watch which control changes which area.</a:t>
            </a:r>
          </a:p>
        </p:txBody>
      </p:sp>
      <p:sp>
        <p:nvSpPr>
          <p:cNvPr id="4" name="">
            <a:extLst xmlns:a="http://schemas.openxmlformats.org/drawingml/2006/main">
              <a:ext uri="{FF2B5EF4-FFF2-40B4-BE49-F238E27FC236}">
                <a16:creationId xmlns:a16="http://schemas.microsoft.com/office/drawing/2014/main" id="{666E9D39-FAD9-4CF7-A4A6-FEFC70EF5C8F}"/>
              </a:ext>
            </a:extLst>
          </p:cNvPr>
          <p:cNvSpPr>
            <a:spLocks xmlns:a="http://schemas.openxmlformats.org/drawingml/2006/main" noGrp="1"/>
          </p:cNvSpPr>
          <p:nvPr/>
        </p:nvSpPr>
        <p:spPr>
          <a:xfrm xmlns:a="http://schemas.openxmlformats.org/drawingml/2006/main">
            <a:off x="609600" y="22669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PREDICT</a:t>
            </a:r>
          </a:p>
        </p:txBody>
      </p:sp>
      <p:sp>
        <p:nvSpPr>
          <p:cNvPr id="5" name="">
            <a:extLst xmlns:a="http://schemas.openxmlformats.org/drawingml/2006/main">
              <a:ext uri="{FF2B5EF4-FFF2-40B4-BE49-F238E27FC236}">
                <a16:creationId xmlns:a16="http://schemas.microsoft.com/office/drawing/2014/main" id="{F8C8A8D4-D009-4E51-87FB-65A1C8E981D5}"/>
              </a:ext>
            </a:extLst>
          </p:cNvPr>
          <p:cNvSpPr>
            <a:spLocks xmlns:a="http://schemas.openxmlformats.org/drawingml/2006/main" noGrp="1"/>
          </p:cNvSpPr>
          <p:nvPr/>
        </p:nvSpPr>
        <p:spPr>
          <a:xfrm xmlns:a="http://schemas.openxmlformats.org/drawingml/2006/main">
            <a:off x="2419350" y="22669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What will the control change?</a:t>
            </a:r>
          </a:p>
        </p:txBody>
      </p:sp>
      <p:sp>
        <p:nvSpPr>
          <p:cNvPr id="6" name="">
            <a:extLst xmlns:a="http://schemas.openxmlformats.org/drawingml/2006/main">
              <a:ext uri="{FF2B5EF4-FFF2-40B4-BE49-F238E27FC236}">
                <a16:creationId xmlns:a16="http://schemas.microsoft.com/office/drawing/2014/main" id="{03A6B27D-C12D-4954-B8B3-DB022C5B8ED7}"/>
              </a:ext>
            </a:extLst>
          </p:cNvPr>
          <p:cNvSpPr>
            <a:spLocks xmlns:a="http://schemas.openxmlformats.org/drawingml/2006/main" noGrp="1"/>
          </p:cNvSpPr>
          <p:nvPr/>
        </p:nvSpPr>
        <p:spPr>
          <a:xfrm xmlns:a="http://schemas.openxmlformats.org/drawingml/2006/main">
            <a:off x="609600" y="29146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FF071781-D651-49D0-915E-6354F9C94AD6}"/>
              </a:ext>
            </a:extLst>
          </p:cNvPr>
          <p:cNvSpPr>
            <a:spLocks xmlns:a="http://schemas.openxmlformats.org/drawingml/2006/main" noGrp="1"/>
          </p:cNvSpPr>
          <p:nvPr/>
        </p:nvSpPr>
        <p:spPr>
          <a:xfrm xmlns:a="http://schemas.openxmlformats.org/drawingml/2006/main">
            <a:off x="609600" y="31432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WATCH</a:t>
            </a:r>
          </a:p>
        </p:txBody>
      </p:sp>
      <p:sp>
        <p:nvSpPr>
          <p:cNvPr id="8" name="">
            <a:extLst xmlns:a="http://schemas.openxmlformats.org/drawingml/2006/main">
              <a:ext uri="{FF2B5EF4-FFF2-40B4-BE49-F238E27FC236}">
                <a16:creationId xmlns:a16="http://schemas.microsoft.com/office/drawing/2014/main" id="{00147BCE-A38A-4538-A9C8-DDACDE6A53CE}"/>
              </a:ext>
            </a:extLst>
          </p:cNvPr>
          <p:cNvSpPr>
            <a:spLocks xmlns:a="http://schemas.openxmlformats.org/drawingml/2006/main" noGrp="1"/>
          </p:cNvSpPr>
          <p:nvPr/>
        </p:nvSpPr>
        <p:spPr>
          <a:xfrm xmlns:a="http://schemas.openxmlformats.org/drawingml/2006/main">
            <a:off x="2419350" y="31432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Pause at a visible comparison</a:t>
            </a:r>
          </a:p>
        </p:txBody>
      </p:sp>
      <p:sp>
        <p:nvSpPr>
          <p:cNvPr id="9" name="">
            <a:extLst xmlns:a="http://schemas.openxmlformats.org/drawingml/2006/main">
              <a:ext uri="{FF2B5EF4-FFF2-40B4-BE49-F238E27FC236}">
                <a16:creationId xmlns:a16="http://schemas.microsoft.com/office/drawing/2014/main" id="{BAC25ED8-0607-4F7E-B412-F7042D4CE929}"/>
              </a:ext>
            </a:extLst>
          </p:cNvPr>
          <p:cNvSpPr>
            <a:spLocks xmlns:a="http://schemas.openxmlformats.org/drawingml/2006/main" noGrp="1"/>
          </p:cNvSpPr>
          <p:nvPr/>
        </p:nvSpPr>
        <p:spPr>
          <a:xfrm xmlns:a="http://schemas.openxmlformats.org/drawingml/2006/main">
            <a:off x="609600" y="37909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235F9A3A-99D3-4493-8805-E14D924CD5B3}"/>
              </a:ext>
            </a:extLst>
          </p:cNvPr>
          <p:cNvSpPr>
            <a:spLocks xmlns:a="http://schemas.openxmlformats.org/drawingml/2006/main" noGrp="1"/>
          </p:cNvSpPr>
          <p:nvPr/>
        </p:nvSpPr>
        <p:spPr>
          <a:xfrm xmlns:a="http://schemas.openxmlformats.org/drawingml/2006/main">
            <a:off x="609600" y="40195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EXPLAIN</a:t>
            </a:r>
          </a:p>
        </p:txBody>
      </p:sp>
      <p:sp>
        <p:nvSpPr>
          <p:cNvPr id="11" name="">
            <a:extLst xmlns:a="http://schemas.openxmlformats.org/drawingml/2006/main">
              <a:ext uri="{FF2B5EF4-FFF2-40B4-BE49-F238E27FC236}">
                <a16:creationId xmlns:a16="http://schemas.microsoft.com/office/drawing/2014/main" id="{A1D6DD9E-E1D6-48FC-91FA-7FA3E9FA23F2}"/>
              </a:ext>
            </a:extLst>
          </p:cNvPr>
          <p:cNvSpPr>
            <a:spLocks xmlns:a="http://schemas.openxmlformats.org/drawingml/2006/main" noGrp="1"/>
          </p:cNvSpPr>
          <p:nvPr/>
        </p:nvSpPr>
        <p:spPr>
          <a:xfrm xmlns:a="http://schemas.openxmlformats.org/drawingml/2006/main">
            <a:off x="2419350" y="40195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Control → change → consequence</a:t>
            </a:r>
          </a:p>
        </p:txBody>
      </p:sp>
      <p:sp>
        <p:nvSpPr>
          <p:cNvPr id="12" name="">
            <a:extLst xmlns:a="http://schemas.openxmlformats.org/drawingml/2006/main">
              <a:ext uri="{FF2B5EF4-FFF2-40B4-BE49-F238E27FC236}">
                <a16:creationId xmlns:a16="http://schemas.microsoft.com/office/drawing/2014/main" id="{94410C88-48F1-43D9-B230-41E6D9391F62}"/>
              </a:ext>
            </a:extLst>
          </p:cNvPr>
          <p:cNvSpPr>
            <a:spLocks xmlns:a="http://schemas.openxmlformats.org/drawingml/2006/main" noGrp="1"/>
          </p:cNvSpPr>
          <p:nvPr/>
        </p:nvSpPr>
        <p:spPr>
          <a:xfrm xmlns:a="http://schemas.openxmlformats.org/drawingml/2006/main">
            <a:off x="609600" y="46672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7E69A977-4B1A-4F12-B4E7-13432D67DC6A}"/>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Open Adobe’s adjustment-layer demonstration.</a:t>
            </a:r>
          </a:p>
        </p:txBody>
      </p:sp>
      <p:sp>
        <p:nvSpPr>
          <p:cNvPr id="14" name="">
            <a:extLst xmlns:a="http://schemas.openxmlformats.org/drawingml/2006/main">
              <a:ext uri="{FF2B5EF4-FFF2-40B4-BE49-F238E27FC236}">
                <a16:creationId xmlns:a16="http://schemas.microsoft.com/office/drawing/2014/main" id="{5E33469D-DD74-4EAD-BCCF-DEF91FDA8CC5}"/>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Pause when an adjustment or mask changes.</a:t>
            </a:r>
          </a:p>
        </p:txBody>
      </p:sp>
      <p:sp>
        <p:nvSpPr>
          <p:cNvPr id="15" name="">
            <a:extLst xmlns:a="http://schemas.openxmlformats.org/drawingml/2006/main">
              <a:ext uri="{FF2B5EF4-FFF2-40B4-BE49-F238E27FC236}">
                <a16:creationId xmlns:a16="http://schemas.microsoft.com/office/drawing/2014/main" id="{03C273D4-5D62-4A1D-885A-CF7324CFD21B}"/>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Explain the difference between its control and its visible result.</a:t>
            </a:r>
          </a:p>
        </p:txBody>
      </p:sp>
      <p:sp>
        <p:nvSpPr>
          <p:cNvPr id="16" name="">
            <a:extLst xmlns:a="http://schemas.openxmlformats.org/drawingml/2006/main">
              <a:ext uri="{FF2B5EF4-FFF2-40B4-BE49-F238E27FC236}">
                <a16:creationId xmlns:a16="http://schemas.microsoft.com/office/drawing/2014/main" id="{EB803BA6-0759-4F6B-AF3D-CC99EB1F56C5}"/>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918AB207-AB6B-4295-8D7C-5D1995A9EF59}"/>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Predict whether the adjustment affects the whole image or a masked area before the change.</a:t>
            </a:r>
          </a:p>
        </p:txBody>
      </p:sp>
      <p:sp>
        <p:nvSpPr>
          <p:cNvPr id="18" name="">
            <a:extLst xmlns:a="http://schemas.openxmlformats.org/drawingml/2006/main">
              <a:ext uri="{FF2B5EF4-FFF2-40B4-BE49-F238E27FC236}">
                <a16:creationId xmlns:a16="http://schemas.microsoft.com/office/drawing/2014/main" id="{81FEFDD0-88B5-4703-9BCA-3BE71131C1DC}"/>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12 / 16   ·   Adobe Learn • Fine-tune an adjustment layer</a:t>
            </a:r>
          </a:p>
        </p:txBody>
      </p:sp>
    </p:spTree>
    <p:extLst>
      <p:ext uri="{BB962C8B-B14F-4D97-AF65-F5344CB8AC3E}">
        <p14:creationId xmlns:p14="http://schemas.microsoft.com/office/powerpoint/2010/main" val="763716200"/>
      </p:ext>
    </p:extLst>
  </p:cSld>
</p:sld>
</file>

<file path=ppt/slides/slide13.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06B1C36F-4F93-4C19-BBFD-86978377B552}"/>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APPLY</a:t>
            </a:r>
          </a:p>
        </p:txBody>
      </p:sp>
      <p:sp>
        <p:nvSpPr>
          <p:cNvPr id="2" name="">
            <a:extLst xmlns:a="http://schemas.openxmlformats.org/drawingml/2006/main">
              <a:ext uri="{FF2B5EF4-FFF2-40B4-BE49-F238E27FC236}">
                <a16:creationId xmlns:a16="http://schemas.microsoft.com/office/drawing/2014/main" id="{81B9C86D-A229-42F2-9481-CD52B3EE803E}"/>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Production practice</a:t>
            </a:r>
          </a:p>
        </p:txBody>
      </p:sp>
      <p:sp>
        <p:nvSpPr>
          <p:cNvPr id="3" name="">
            <a:extLst xmlns:a="http://schemas.openxmlformats.org/drawingml/2006/main">
              <a:ext uri="{FF2B5EF4-FFF2-40B4-BE49-F238E27FC236}">
                <a16:creationId xmlns:a16="http://schemas.microsoft.com/office/drawing/2014/main" id="{332749AF-1D4C-4D76-8E43-969C2B64D114}"/>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Apply one taught method to your own concept.</a:t>
            </a:r>
          </a:p>
        </p:txBody>
      </p:sp>
      <p:sp>
        <p:nvSpPr>
          <p:cNvPr id="4" name="">
            <a:extLst xmlns:a="http://schemas.openxmlformats.org/drawingml/2006/main">
              <a:ext uri="{FF2B5EF4-FFF2-40B4-BE49-F238E27FC236}">
                <a16:creationId xmlns:a16="http://schemas.microsoft.com/office/drawing/2014/main" id="{D2D4CE56-66B8-4F8A-80B6-F76EC36AF966}"/>
              </a:ext>
            </a:extLst>
          </p:cNvPr>
          <p:cNvSpPr>
            <a:spLocks xmlns:a="http://schemas.openxmlformats.org/drawingml/2006/main" noGrp="1"/>
          </p:cNvSpPr>
          <p:nvPr/>
        </p:nvSpPr>
        <p:spPr>
          <a:xfrm xmlns:a="http://schemas.openxmlformats.org/drawingml/2006/main">
            <a:off x="609600" y="22669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PLAN</a:t>
            </a:r>
          </a:p>
        </p:txBody>
      </p:sp>
      <p:sp>
        <p:nvSpPr>
          <p:cNvPr id="5" name="">
            <a:extLst xmlns:a="http://schemas.openxmlformats.org/drawingml/2006/main">
              <a:ext uri="{FF2B5EF4-FFF2-40B4-BE49-F238E27FC236}">
                <a16:creationId xmlns:a16="http://schemas.microsoft.com/office/drawing/2014/main" id="{04E86A4C-D27A-429C-B4E8-50E55A596D98}"/>
              </a:ext>
            </a:extLst>
          </p:cNvPr>
          <p:cNvSpPr>
            <a:spLocks xmlns:a="http://schemas.openxmlformats.org/drawingml/2006/main" noGrp="1"/>
          </p:cNvSpPr>
          <p:nvPr/>
        </p:nvSpPr>
        <p:spPr>
          <a:xfrm xmlns:a="http://schemas.openxmlformats.org/drawingml/2006/main">
            <a:off x="2419350" y="22669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Three distinct alternatives</a:t>
            </a:r>
          </a:p>
        </p:txBody>
      </p:sp>
      <p:sp>
        <p:nvSpPr>
          <p:cNvPr id="6" name="">
            <a:extLst xmlns:a="http://schemas.openxmlformats.org/drawingml/2006/main">
              <a:ext uri="{FF2B5EF4-FFF2-40B4-BE49-F238E27FC236}">
                <a16:creationId xmlns:a16="http://schemas.microsoft.com/office/drawing/2014/main" id="{5BFC5C2A-A144-4B43-9A32-4D54D27FB883}"/>
              </a:ext>
            </a:extLst>
          </p:cNvPr>
          <p:cNvSpPr>
            <a:spLocks xmlns:a="http://schemas.openxmlformats.org/drawingml/2006/main" noGrp="1"/>
          </p:cNvSpPr>
          <p:nvPr/>
        </p:nvSpPr>
        <p:spPr>
          <a:xfrm xmlns:a="http://schemas.openxmlformats.org/drawingml/2006/main">
            <a:off x="609600" y="29146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BA821358-3854-40DC-BF83-D6ABB882B4BD}"/>
              </a:ext>
            </a:extLst>
          </p:cNvPr>
          <p:cNvSpPr>
            <a:spLocks xmlns:a="http://schemas.openxmlformats.org/drawingml/2006/main" noGrp="1"/>
          </p:cNvSpPr>
          <p:nvPr/>
        </p:nvSpPr>
        <p:spPr>
          <a:xfrm xmlns:a="http://schemas.openxmlformats.org/drawingml/2006/main">
            <a:off x="609600" y="31432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CREATE</a:t>
            </a:r>
          </a:p>
        </p:txBody>
      </p:sp>
      <p:sp>
        <p:nvSpPr>
          <p:cNvPr id="8" name="">
            <a:extLst xmlns:a="http://schemas.openxmlformats.org/drawingml/2006/main">
              <a:ext uri="{FF2B5EF4-FFF2-40B4-BE49-F238E27FC236}">
                <a16:creationId xmlns:a16="http://schemas.microsoft.com/office/drawing/2014/main" id="{34767D30-A97A-4F4A-A4B4-D9ABF1664AED}"/>
              </a:ext>
            </a:extLst>
          </p:cNvPr>
          <p:cNvSpPr>
            <a:spLocks xmlns:a="http://schemas.openxmlformats.org/drawingml/2006/main" noGrp="1"/>
          </p:cNvSpPr>
          <p:nvPr/>
        </p:nvSpPr>
        <p:spPr>
          <a:xfrm xmlns:a="http://schemas.openxmlformats.org/drawingml/2006/main">
            <a:off x="2419350" y="31432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Two treatments for one direction</a:t>
            </a:r>
          </a:p>
        </p:txBody>
      </p:sp>
      <p:sp>
        <p:nvSpPr>
          <p:cNvPr id="9" name="">
            <a:extLst xmlns:a="http://schemas.openxmlformats.org/drawingml/2006/main">
              <a:ext uri="{FF2B5EF4-FFF2-40B4-BE49-F238E27FC236}">
                <a16:creationId xmlns:a16="http://schemas.microsoft.com/office/drawing/2014/main" id="{00E6EEF8-9F33-477B-97C3-8C9C1A0F003B}"/>
              </a:ext>
            </a:extLst>
          </p:cNvPr>
          <p:cNvSpPr>
            <a:spLocks xmlns:a="http://schemas.openxmlformats.org/drawingml/2006/main" noGrp="1"/>
          </p:cNvSpPr>
          <p:nvPr/>
        </p:nvSpPr>
        <p:spPr>
          <a:xfrm xmlns:a="http://schemas.openxmlformats.org/drawingml/2006/main">
            <a:off x="609600" y="37909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7A2BF16-DB83-47E0-9DA2-F593A007ED10}"/>
              </a:ext>
            </a:extLst>
          </p:cNvPr>
          <p:cNvSpPr>
            <a:spLocks xmlns:a="http://schemas.openxmlformats.org/drawingml/2006/main" noGrp="1"/>
          </p:cNvSpPr>
          <p:nvPr/>
        </p:nvSpPr>
        <p:spPr>
          <a:xfrm xmlns:a="http://schemas.openxmlformats.org/drawingml/2006/main">
            <a:off x="609600" y="40195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JUSTIFY</a:t>
            </a:r>
          </a:p>
        </p:txBody>
      </p:sp>
      <p:sp>
        <p:nvSpPr>
          <p:cNvPr id="11" name="">
            <a:extLst xmlns:a="http://schemas.openxmlformats.org/drawingml/2006/main">
              <a:ext uri="{FF2B5EF4-FFF2-40B4-BE49-F238E27FC236}">
                <a16:creationId xmlns:a16="http://schemas.microsoft.com/office/drawing/2014/main" id="{F3026B31-66F2-4359-B5B4-091D20BBE93A}"/>
              </a:ext>
            </a:extLst>
          </p:cNvPr>
          <p:cNvSpPr>
            <a:spLocks xmlns:a="http://schemas.openxmlformats.org/drawingml/2006/main" noGrp="1"/>
          </p:cNvSpPr>
          <p:nvPr/>
        </p:nvSpPr>
        <p:spPr>
          <a:xfrm xmlns:a="http://schemas.openxmlformats.org/drawingml/2006/main">
            <a:off x="2419350" y="40195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Audience + purpose + evidence</a:t>
            </a:r>
          </a:p>
        </p:txBody>
      </p:sp>
      <p:sp>
        <p:nvSpPr>
          <p:cNvPr id="12" name="">
            <a:extLst xmlns:a="http://schemas.openxmlformats.org/drawingml/2006/main">
              <a:ext uri="{FF2B5EF4-FFF2-40B4-BE49-F238E27FC236}">
                <a16:creationId xmlns:a16="http://schemas.microsoft.com/office/drawing/2014/main" id="{B9AF6CF7-BBC3-4B3B-A3A8-B7B035640C92}"/>
              </a:ext>
            </a:extLst>
          </p:cNvPr>
          <p:cNvSpPr>
            <a:spLocks xmlns:a="http://schemas.openxmlformats.org/drawingml/2006/main" noGrp="1"/>
          </p:cNvSpPr>
          <p:nvPr/>
        </p:nvSpPr>
        <p:spPr>
          <a:xfrm xmlns:a="http://schemas.openxmlformats.org/drawingml/2006/main">
            <a:off x="609600" y="46672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FA297E01-D08A-404D-9D5B-B1D50CDC4B6D}"/>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Build a minimum viable composite.</a:t>
            </a:r>
          </a:p>
        </p:txBody>
      </p:sp>
      <p:sp>
        <p:nvSpPr>
          <p:cNvPr id="14" name="">
            <a:extLst xmlns:a="http://schemas.openxmlformats.org/drawingml/2006/main">
              <a:ext uri="{FF2B5EF4-FFF2-40B4-BE49-F238E27FC236}">
                <a16:creationId xmlns:a16="http://schemas.microsoft.com/office/drawing/2014/main" id="{A068EC93-81A3-4B76-BF08-6C12611B3E65}"/>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Repair one edge and one light/tone relationship.</a:t>
            </a:r>
          </a:p>
        </p:txBody>
      </p:sp>
      <p:sp>
        <p:nvSpPr>
          <p:cNvPr id="15" name="">
            <a:extLst xmlns:a="http://schemas.openxmlformats.org/drawingml/2006/main">
              <a:ext uri="{FF2B5EF4-FFF2-40B4-BE49-F238E27FC236}">
                <a16:creationId xmlns:a16="http://schemas.microsoft.com/office/drawing/2014/main" id="{0D0BB512-A59D-47BE-A2AE-A32915A0F62F}"/>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Retain named layers and a visible comparison.</a:t>
            </a:r>
          </a:p>
        </p:txBody>
      </p:sp>
      <p:sp>
        <p:nvSpPr>
          <p:cNvPr id="16" name="">
            <a:extLst xmlns:a="http://schemas.openxmlformats.org/drawingml/2006/main">
              <a:ext uri="{FF2B5EF4-FFF2-40B4-BE49-F238E27FC236}">
                <a16:creationId xmlns:a16="http://schemas.microsoft.com/office/drawing/2014/main" id="{80FE32CF-4A0B-42EE-9F74-C00F0DA70502}"/>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3F612664-0CA4-4A6F-A8E3-05E11511D6D1}"/>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20 MIN   Work for 20 minutes, then show a recoverable edit and explain why you used it.</a:t>
            </a:r>
          </a:p>
        </p:txBody>
      </p:sp>
      <p:sp>
        <p:nvSpPr>
          <p:cNvPr id="18" name="">
            <a:extLst xmlns:a="http://schemas.openxmlformats.org/drawingml/2006/main">
              <a:ext uri="{FF2B5EF4-FFF2-40B4-BE49-F238E27FC236}">
                <a16:creationId xmlns:a16="http://schemas.microsoft.com/office/drawing/2014/main" id="{4B466C3B-64A9-41C2-9490-A255BFAD07B8}"/>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13 / 16   ·   Learning Studio • original teaching model; not a real campaign</a:t>
            </a:r>
          </a:p>
        </p:txBody>
      </p:sp>
    </p:spTree>
    <p:extLst>
      <p:ext uri="{BB962C8B-B14F-4D97-AF65-F5344CB8AC3E}">
        <p14:creationId xmlns:p14="http://schemas.microsoft.com/office/powerpoint/2010/main" val="1789612327"/>
      </p:ext>
    </p:extLst>
  </p:cSld>
</p:sld>
</file>

<file path=ppt/slides/slide14.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4E231F5E-EA4C-498F-9005-25540EE44964}"/>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DECIDE</a:t>
            </a:r>
          </a:p>
        </p:txBody>
      </p:sp>
      <p:sp>
        <p:nvSpPr>
          <p:cNvPr id="2" name="">
            <a:extLst xmlns:a="http://schemas.openxmlformats.org/drawingml/2006/main">
              <a:ext uri="{FF2B5EF4-FFF2-40B4-BE49-F238E27FC236}">
                <a16:creationId xmlns:a16="http://schemas.microsoft.com/office/drawing/2014/main" id="{D645078E-4526-42DD-9062-EA2FE97968E5}"/>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Changed conditions</a:t>
            </a:r>
          </a:p>
        </p:txBody>
      </p:sp>
      <p:sp>
        <p:nvSpPr>
          <p:cNvPr id="3" name="">
            <a:extLst xmlns:a="http://schemas.openxmlformats.org/drawingml/2006/main">
              <a:ext uri="{FF2B5EF4-FFF2-40B4-BE49-F238E27FC236}">
                <a16:creationId xmlns:a16="http://schemas.microsoft.com/office/drawing/2014/main" id="{C9FB46DE-A11C-4239-9441-67E6A77F6ECB}"/>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The taught method must survive a new requirement.</a:t>
            </a:r>
          </a:p>
        </p:txBody>
      </p:sp>
      <p:sp>
        <p:nvSpPr>
          <p:cNvPr id="4" name="">
            <a:extLst xmlns:a="http://schemas.openxmlformats.org/drawingml/2006/main">
              <a:ext uri="{FF2B5EF4-FFF2-40B4-BE49-F238E27FC236}">
                <a16:creationId xmlns:a16="http://schemas.microsoft.com/office/drawing/2014/main" id="{9E280F26-A0C1-4EF6-9AE9-101AF542AB59}"/>
              </a:ext>
            </a:extLst>
          </p:cNvPr>
          <p:cNvSpPr>
            <a:spLocks xmlns:a="http://schemas.openxmlformats.org/drawingml/2006/main" noGrp="1"/>
          </p:cNvSpPr>
          <p:nvPr/>
        </p:nvSpPr>
        <p:spPr>
          <a:xfrm xmlns:a="http://schemas.openxmlformats.org/drawingml/2006/main">
            <a:off x="609600" y="22669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RE-READ</a:t>
            </a:r>
          </a:p>
        </p:txBody>
      </p:sp>
      <p:sp>
        <p:nvSpPr>
          <p:cNvPr id="5" name="">
            <a:extLst xmlns:a="http://schemas.openxmlformats.org/drawingml/2006/main">
              <a:ext uri="{FF2B5EF4-FFF2-40B4-BE49-F238E27FC236}">
                <a16:creationId xmlns:a16="http://schemas.microsoft.com/office/drawing/2014/main" id="{C18170BB-126A-47FC-9B1B-A1861DB1B81A}"/>
              </a:ext>
            </a:extLst>
          </p:cNvPr>
          <p:cNvSpPr>
            <a:spLocks xmlns:a="http://schemas.openxmlformats.org/drawingml/2006/main" noGrp="1"/>
          </p:cNvSpPr>
          <p:nvPr/>
        </p:nvSpPr>
        <p:spPr>
          <a:xfrm xmlns:a="http://schemas.openxmlformats.org/drawingml/2006/main">
            <a:off x="2419350" y="22669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Changed director’s brief</a:t>
            </a:r>
          </a:p>
        </p:txBody>
      </p:sp>
      <p:sp>
        <p:nvSpPr>
          <p:cNvPr id="6" name="">
            <a:extLst xmlns:a="http://schemas.openxmlformats.org/drawingml/2006/main">
              <a:ext uri="{FF2B5EF4-FFF2-40B4-BE49-F238E27FC236}">
                <a16:creationId xmlns:a16="http://schemas.microsoft.com/office/drawing/2014/main" id="{EC79A4AC-ABBB-4605-9B02-0453F3F0330E}"/>
              </a:ext>
            </a:extLst>
          </p:cNvPr>
          <p:cNvSpPr>
            <a:spLocks xmlns:a="http://schemas.openxmlformats.org/drawingml/2006/main" noGrp="1"/>
          </p:cNvSpPr>
          <p:nvPr/>
        </p:nvSpPr>
        <p:spPr>
          <a:xfrm xmlns:a="http://schemas.openxmlformats.org/drawingml/2006/main">
            <a:off x="609600" y="29146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59D7B409-04E7-4580-AD0F-7F9E2A9CDAE3}"/>
              </a:ext>
            </a:extLst>
          </p:cNvPr>
          <p:cNvSpPr>
            <a:spLocks xmlns:a="http://schemas.openxmlformats.org/drawingml/2006/main" noGrp="1"/>
          </p:cNvSpPr>
          <p:nvPr/>
        </p:nvSpPr>
        <p:spPr>
          <a:xfrm xmlns:a="http://schemas.openxmlformats.org/drawingml/2006/main">
            <a:off x="609600" y="31432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PREDICT</a:t>
            </a:r>
          </a:p>
        </p:txBody>
      </p:sp>
      <p:sp>
        <p:nvSpPr>
          <p:cNvPr id="8" name="">
            <a:extLst xmlns:a="http://schemas.openxmlformats.org/drawingml/2006/main">
              <a:ext uri="{FF2B5EF4-FFF2-40B4-BE49-F238E27FC236}">
                <a16:creationId xmlns:a16="http://schemas.microsoft.com/office/drawing/2014/main" id="{B17F91AB-9DC7-46E1-AA48-A54A75CCCB2A}"/>
              </a:ext>
            </a:extLst>
          </p:cNvPr>
          <p:cNvSpPr>
            <a:spLocks xmlns:a="http://schemas.openxmlformats.org/drawingml/2006/main" noGrp="1"/>
          </p:cNvSpPr>
          <p:nvPr/>
        </p:nvSpPr>
        <p:spPr>
          <a:xfrm xmlns:a="http://schemas.openxmlformats.org/drawingml/2006/main">
            <a:off x="2419350" y="31432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Relationships that need revision</a:t>
            </a:r>
          </a:p>
        </p:txBody>
      </p:sp>
      <p:sp>
        <p:nvSpPr>
          <p:cNvPr id="9" name="">
            <a:extLst xmlns:a="http://schemas.openxmlformats.org/drawingml/2006/main">
              <a:ext uri="{FF2B5EF4-FFF2-40B4-BE49-F238E27FC236}">
                <a16:creationId xmlns:a16="http://schemas.microsoft.com/office/drawing/2014/main" id="{8681B939-957F-412E-B34C-4D538EFCB3E9}"/>
              </a:ext>
            </a:extLst>
          </p:cNvPr>
          <p:cNvSpPr>
            <a:spLocks xmlns:a="http://schemas.openxmlformats.org/drawingml/2006/main" noGrp="1"/>
          </p:cNvSpPr>
          <p:nvPr/>
        </p:nvSpPr>
        <p:spPr>
          <a:xfrm xmlns:a="http://schemas.openxmlformats.org/drawingml/2006/main">
            <a:off x="609600" y="37909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6EDE3C8E-B84D-4433-AFF3-6210F2F2630E}"/>
              </a:ext>
            </a:extLst>
          </p:cNvPr>
          <p:cNvSpPr>
            <a:spLocks xmlns:a="http://schemas.openxmlformats.org/drawingml/2006/main" noGrp="1"/>
          </p:cNvSpPr>
          <p:nvPr/>
        </p:nvSpPr>
        <p:spPr>
          <a:xfrm xmlns:a="http://schemas.openxmlformats.org/drawingml/2006/main">
            <a:off x="609600" y="40195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CHECK</a:t>
            </a:r>
          </a:p>
        </p:txBody>
      </p:sp>
      <p:sp>
        <p:nvSpPr>
          <p:cNvPr id="11" name="">
            <a:extLst xmlns:a="http://schemas.openxmlformats.org/drawingml/2006/main">
              <a:ext uri="{FF2B5EF4-FFF2-40B4-BE49-F238E27FC236}">
                <a16:creationId xmlns:a16="http://schemas.microsoft.com/office/drawing/2014/main" id="{714C9BCB-B438-40DF-A23A-E996EAAF8CFD}"/>
              </a:ext>
            </a:extLst>
          </p:cNvPr>
          <p:cNvSpPr>
            <a:spLocks xmlns:a="http://schemas.openxmlformats.org/drawingml/2006/main" noGrp="1"/>
          </p:cNvSpPr>
          <p:nvPr/>
        </p:nvSpPr>
        <p:spPr>
          <a:xfrm xmlns:a="http://schemas.openxmlformats.org/drawingml/2006/main">
            <a:off x="2419350" y="40195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Source controls + before / after</a:t>
            </a:r>
          </a:p>
        </p:txBody>
      </p:sp>
      <p:sp>
        <p:nvSpPr>
          <p:cNvPr id="12" name="">
            <a:extLst xmlns:a="http://schemas.openxmlformats.org/drawingml/2006/main">
              <a:ext uri="{FF2B5EF4-FFF2-40B4-BE49-F238E27FC236}">
                <a16:creationId xmlns:a16="http://schemas.microsoft.com/office/drawing/2014/main" id="{84E51069-3F58-481C-8468-DD363EA28973}"/>
              </a:ext>
            </a:extLst>
          </p:cNvPr>
          <p:cNvSpPr>
            <a:spLocks xmlns:a="http://schemas.openxmlformats.org/drawingml/2006/main" noGrp="1"/>
          </p:cNvSpPr>
          <p:nvPr/>
        </p:nvSpPr>
        <p:spPr>
          <a:xfrm xmlns:a="http://schemas.openxmlformats.org/drawingml/2006/main">
            <a:off x="609600" y="46672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7B48BB17-0797-4DC7-B732-BF3D9AB8E705}"/>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Return to the brief before changing the image.</a:t>
            </a:r>
          </a:p>
        </p:txBody>
      </p:sp>
      <p:sp>
        <p:nvSpPr>
          <p:cNvPr id="14" name="">
            <a:extLst xmlns:a="http://schemas.openxmlformats.org/drawingml/2006/main">
              <a:ext uri="{FF2B5EF4-FFF2-40B4-BE49-F238E27FC236}">
                <a16:creationId xmlns:a16="http://schemas.microsoft.com/office/drawing/2014/main" id="{45C94670-6322-4089-B477-74C977AE5CE9}"/>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Predict which relationships need revision.</a:t>
            </a:r>
          </a:p>
        </p:txBody>
      </p:sp>
      <p:sp>
        <p:nvSpPr>
          <p:cNvPr id="15" name="">
            <a:extLst xmlns:a="http://schemas.openxmlformats.org/drawingml/2006/main">
              <a:ext uri="{FF2B5EF4-FFF2-40B4-BE49-F238E27FC236}">
                <a16:creationId xmlns:a16="http://schemas.microsoft.com/office/drawing/2014/main" id="{027096AC-93B6-4F1D-B16D-269D64735B94}"/>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Make and verify the changes using your own source file.</a:t>
            </a:r>
          </a:p>
        </p:txBody>
      </p:sp>
      <p:sp>
        <p:nvSpPr>
          <p:cNvPr id="16" name="">
            <a:extLst xmlns:a="http://schemas.openxmlformats.org/drawingml/2006/main">
              <a:ext uri="{FF2B5EF4-FFF2-40B4-BE49-F238E27FC236}">
                <a16:creationId xmlns:a16="http://schemas.microsoft.com/office/drawing/2014/main" id="{2A3F912D-B309-4CD1-9EAC-E15CB5058DEE}"/>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62250400-E042-490E-851A-3616A2A43F68}"/>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For a practice-only change, identify affected relationships and make a justified revision.</a:t>
            </a:r>
          </a:p>
        </p:txBody>
      </p:sp>
      <p:sp>
        <p:nvSpPr>
          <p:cNvPr id="18" name="">
            <a:extLst xmlns:a="http://schemas.openxmlformats.org/drawingml/2006/main">
              <a:ext uri="{FF2B5EF4-FFF2-40B4-BE49-F238E27FC236}">
                <a16:creationId xmlns:a16="http://schemas.microsoft.com/office/drawing/2014/main" id="{FD90E64E-8F00-44B5-AA32-40064542BB1F}"/>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14 / 16   ·   Learning Studio • original teaching model; not a real campaign</a:t>
            </a:r>
          </a:p>
        </p:txBody>
      </p:sp>
    </p:spTree>
    <p:extLst>
      <p:ext uri="{BB962C8B-B14F-4D97-AF65-F5344CB8AC3E}">
        <p14:creationId xmlns:p14="http://schemas.microsoft.com/office/powerpoint/2010/main" val="85385348"/>
      </p:ext>
    </p:extLst>
  </p:cSld>
</p:sld>
</file>

<file path=ppt/slides/slide15.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B775934F-DD1D-4ACF-A6B6-2AF26B8E3E7E}"/>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UNDERSTAND</a:t>
            </a:r>
          </a:p>
        </p:txBody>
      </p:sp>
      <p:sp>
        <p:nvSpPr>
          <p:cNvPr id="2" name="">
            <a:extLst xmlns:a="http://schemas.openxmlformats.org/drawingml/2006/main">
              <a:ext uri="{FF2B5EF4-FFF2-40B4-BE49-F238E27FC236}">
                <a16:creationId xmlns:a16="http://schemas.microsoft.com/office/drawing/2014/main" id="{BEB7EC9F-995A-46F5-AD8A-6F9F5B90F206}"/>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Save, reopen and inspect</a:t>
            </a:r>
          </a:p>
        </p:txBody>
      </p:sp>
      <p:sp>
        <p:nvSpPr>
          <p:cNvPr id="3" name="">
            <a:extLst xmlns:a="http://schemas.openxmlformats.org/drawingml/2006/main">
              <a:ext uri="{FF2B5EF4-FFF2-40B4-BE49-F238E27FC236}">
                <a16:creationId xmlns:a16="http://schemas.microsoft.com/office/drawing/2014/main" id="{EB6CC2CB-CEE4-49D0-86A1-9F7E32EC6A68}"/>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A delivered image and an editable master have different jobs.</a:t>
            </a:r>
          </a:p>
        </p:txBody>
      </p:sp>
      <p:sp>
        <p:nvSpPr>
          <p:cNvPr id="4" name="">
            <a:extLst xmlns:a="http://schemas.openxmlformats.org/drawingml/2006/main">
              <a:ext uri="{FF2B5EF4-FFF2-40B4-BE49-F238E27FC236}">
                <a16:creationId xmlns:a16="http://schemas.microsoft.com/office/drawing/2014/main" id="{24497ED0-110A-419A-8EDB-853863017E6B}"/>
              </a:ext>
            </a:extLst>
          </p:cNvPr>
          <p:cNvSpPr>
            <a:spLocks xmlns:a="http://schemas.openxmlformats.org/drawingml/2006/main" noGrp="1"/>
          </p:cNvSpPr>
          <p:nvPr/>
        </p:nvSpPr>
        <p:spPr>
          <a:xfrm xmlns:a="http://schemas.openxmlformats.org/drawingml/2006/main">
            <a:off x="609600" y="22669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SOURCE</a:t>
            </a:r>
          </a:p>
        </p:txBody>
      </p:sp>
      <p:sp>
        <p:nvSpPr>
          <p:cNvPr id="5" name="">
            <a:extLst xmlns:a="http://schemas.openxmlformats.org/drawingml/2006/main">
              <a:ext uri="{FF2B5EF4-FFF2-40B4-BE49-F238E27FC236}">
                <a16:creationId xmlns:a16="http://schemas.microsoft.com/office/drawing/2014/main" id="{F800160B-7208-4929-A7CD-CD5623A7BFF9}"/>
              </a:ext>
            </a:extLst>
          </p:cNvPr>
          <p:cNvSpPr>
            <a:spLocks xmlns:a="http://schemas.openxmlformats.org/drawingml/2006/main" noGrp="1"/>
          </p:cNvSpPr>
          <p:nvPr/>
        </p:nvSpPr>
        <p:spPr>
          <a:xfrm xmlns:a="http://schemas.openxmlformats.org/drawingml/2006/main">
            <a:off x="2419350" y="22669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Layered editable PSD</a:t>
            </a:r>
          </a:p>
        </p:txBody>
      </p:sp>
      <p:sp>
        <p:nvSpPr>
          <p:cNvPr id="6" name="">
            <a:extLst xmlns:a="http://schemas.openxmlformats.org/drawingml/2006/main">
              <a:ext uri="{FF2B5EF4-FFF2-40B4-BE49-F238E27FC236}">
                <a16:creationId xmlns:a16="http://schemas.microsoft.com/office/drawing/2014/main" id="{09BFF84F-FD20-49AE-A515-044E85176D9B}"/>
              </a:ext>
            </a:extLst>
          </p:cNvPr>
          <p:cNvSpPr>
            <a:spLocks xmlns:a="http://schemas.openxmlformats.org/drawingml/2006/main" noGrp="1"/>
          </p:cNvSpPr>
          <p:nvPr/>
        </p:nvSpPr>
        <p:spPr>
          <a:xfrm xmlns:a="http://schemas.openxmlformats.org/drawingml/2006/main">
            <a:off x="609600" y="29146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B6E6327B-0592-44D0-B655-204A611F712D}"/>
              </a:ext>
            </a:extLst>
          </p:cNvPr>
          <p:cNvSpPr>
            <a:spLocks xmlns:a="http://schemas.openxmlformats.org/drawingml/2006/main" noGrp="1"/>
          </p:cNvSpPr>
          <p:nvPr/>
        </p:nvSpPr>
        <p:spPr>
          <a:xfrm xmlns:a="http://schemas.openxmlformats.org/drawingml/2006/main">
            <a:off x="609600" y="31432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EXPORT</a:t>
            </a:r>
          </a:p>
        </p:txBody>
      </p:sp>
      <p:sp>
        <p:nvSpPr>
          <p:cNvPr id="8" name="">
            <a:extLst xmlns:a="http://schemas.openxmlformats.org/drawingml/2006/main">
              <a:ext uri="{FF2B5EF4-FFF2-40B4-BE49-F238E27FC236}">
                <a16:creationId xmlns:a16="http://schemas.microsoft.com/office/drawing/2014/main" id="{206886DB-5B9F-42EC-9EE3-FBFDC2F3C81B}"/>
              </a:ext>
            </a:extLst>
          </p:cNvPr>
          <p:cNvSpPr>
            <a:spLocks xmlns:a="http://schemas.openxmlformats.org/drawingml/2006/main" noGrp="1"/>
          </p:cNvSpPr>
          <p:nvPr/>
        </p:nvSpPr>
        <p:spPr>
          <a:xfrm xmlns:a="http://schemas.openxmlformats.org/drawingml/2006/main">
            <a:off x="2419350" y="31432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Checked viewing image</a:t>
            </a:r>
          </a:p>
        </p:txBody>
      </p:sp>
      <p:sp>
        <p:nvSpPr>
          <p:cNvPr id="9" name="">
            <a:extLst xmlns:a="http://schemas.openxmlformats.org/drawingml/2006/main">
              <a:ext uri="{FF2B5EF4-FFF2-40B4-BE49-F238E27FC236}">
                <a16:creationId xmlns:a16="http://schemas.microsoft.com/office/drawing/2014/main" id="{66244BAE-5075-4E73-BB24-A45ECA4F1321}"/>
              </a:ext>
            </a:extLst>
          </p:cNvPr>
          <p:cNvSpPr>
            <a:spLocks xmlns:a="http://schemas.openxmlformats.org/drawingml/2006/main" noGrp="1"/>
          </p:cNvSpPr>
          <p:nvPr/>
        </p:nvSpPr>
        <p:spPr>
          <a:xfrm xmlns:a="http://schemas.openxmlformats.org/drawingml/2006/main">
            <a:off x="609600" y="37909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78957227-CB9B-481A-9C71-8C4410097D6B}"/>
              </a:ext>
            </a:extLst>
          </p:cNvPr>
          <p:cNvSpPr>
            <a:spLocks xmlns:a="http://schemas.openxmlformats.org/drawingml/2006/main" noGrp="1"/>
          </p:cNvSpPr>
          <p:nvPr/>
        </p:nvSpPr>
        <p:spPr>
          <a:xfrm xmlns:a="http://schemas.openxmlformats.org/drawingml/2006/main">
            <a:off x="609600" y="40195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EVIDENCE</a:t>
            </a:r>
          </a:p>
        </p:txBody>
      </p:sp>
      <p:sp>
        <p:nvSpPr>
          <p:cNvPr id="11" name="">
            <a:extLst xmlns:a="http://schemas.openxmlformats.org/drawingml/2006/main">
              <a:ext uri="{FF2B5EF4-FFF2-40B4-BE49-F238E27FC236}">
                <a16:creationId xmlns:a16="http://schemas.microsoft.com/office/drawing/2014/main" id="{E0BFB1F5-87A8-4527-9C71-99D3FE5194C6}"/>
              </a:ext>
            </a:extLst>
          </p:cNvPr>
          <p:cNvSpPr>
            <a:spLocks xmlns:a="http://schemas.openxmlformats.org/drawingml/2006/main" noGrp="1"/>
          </p:cNvSpPr>
          <p:nvPr/>
        </p:nvSpPr>
        <p:spPr>
          <a:xfrm xmlns:a="http://schemas.openxmlformats.org/drawingml/2006/main">
            <a:off x="2419350" y="40195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Plan + comparisons + credits</a:t>
            </a:r>
          </a:p>
        </p:txBody>
      </p:sp>
      <p:sp>
        <p:nvSpPr>
          <p:cNvPr id="12" name="">
            <a:extLst xmlns:a="http://schemas.openxmlformats.org/drawingml/2006/main">
              <a:ext uri="{FF2B5EF4-FFF2-40B4-BE49-F238E27FC236}">
                <a16:creationId xmlns:a16="http://schemas.microsoft.com/office/drawing/2014/main" id="{3BD7284C-07BE-4E2E-95E1-6E693A2CB0AB}"/>
              </a:ext>
            </a:extLst>
          </p:cNvPr>
          <p:cNvSpPr>
            <a:spLocks xmlns:a="http://schemas.openxmlformats.org/drawingml/2006/main" noGrp="1"/>
          </p:cNvSpPr>
          <p:nvPr/>
        </p:nvSpPr>
        <p:spPr>
          <a:xfrm xmlns:a="http://schemas.openxmlformats.org/drawingml/2006/main">
            <a:off x="609600" y="46672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1B09A436-34E8-40A7-81C2-FC8F67D0D2C1}"/>
              </a:ext>
            </a:extLst>
          </p:cNvPr>
          <p:cNvSpPr>
            <a:spLocks xmlns:a="http://schemas.openxmlformats.org/drawingml/2006/main" noGrp="1"/>
          </p:cNvSpPr>
          <p:nvPr/>
        </p:nvSpPr>
        <p:spPr>
          <a:xfrm xmlns:a="http://schemas.openxmlformats.org/drawingml/2006/main">
            <a:off x="7429500" y="22479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Keep a layered PSD with named controls.</a:t>
            </a:r>
          </a:p>
        </p:txBody>
      </p:sp>
      <p:sp>
        <p:nvSpPr>
          <p:cNvPr id="14" name="">
            <a:extLst xmlns:a="http://schemas.openxmlformats.org/drawingml/2006/main">
              <a:ext uri="{FF2B5EF4-FFF2-40B4-BE49-F238E27FC236}">
                <a16:creationId xmlns:a16="http://schemas.microsoft.com/office/drawing/2014/main" id="{EECAA097-34C0-40EC-99FF-FA911AA16C11}"/>
              </a:ext>
            </a:extLst>
          </p:cNvPr>
          <p:cNvSpPr>
            <a:spLocks xmlns:a="http://schemas.openxmlformats.org/drawingml/2006/main" noGrp="1"/>
          </p:cNvSpPr>
          <p:nvPr/>
        </p:nvSpPr>
        <p:spPr>
          <a:xfrm xmlns:a="http://schemas.openxmlformats.org/drawingml/2006/main">
            <a:off x="7429500" y="321945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Export the viewing image at the required dimensions.</a:t>
            </a:r>
          </a:p>
        </p:txBody>
      </p:sp>
      <p:sp>
        <p:nvSpPr>
          <p:cNvPr id="15" name="">
            <a:extLst xmlns:a="http://schemas.openxmlformats.org/drawingml/2006/main">
              <a:ext uri="{FF2B5EF4-FFF2-40B4-BE49-F238E27FC236}">
                <a16:creationId xmlns:a16="http://schemas.microsoft.com/office/drawing/2014/main" id="{77E1D614-B3CE-4741-B817-4C2D518EDEA5}"/>
              </a:ext>
            </a:extLst>
          </p:cNvPr>
          <p:cNvSpPr>
            <a:spLocks xmlns:a="http://schemas.openxmlformats.org/drawingml/2006/main" noGrp="1"/>
          </p:cNvSpPr>
          <p:nvPr/>
        </p:nvSpPr>
        <p:spPr>
          <a:xfrm xmlns:a="http://schemas.openxmlformats.org/drawingml/2006/main">
            <a:off x="7429500" y="4191000"/>
            <a:ext cx="41529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8384F"/>
                </a:solidFill>
                <a:latin typeface="Helvetica Neue"/>
                <a:ea typeface="Helvetica Neue"/>
                <a:cs typeface="Helvetica Neue"/>
              </a:defRPr>
            </a:pPr>
            <a:r>
              <a:rPr sz="2025" b="0">
                <a:solidFill>
                  <a:srgbClr val="18384F"/>
                </a:solidFill>
                <a:latin typeface="Helvetica Neue"/>
                <a:ea typeface="Helvetica Neue"/>
                <a:cs typeface="Helvetica Neue"/>
              </a:rPr>
              <a:t>Reopen both and inspect the visible result.</a:t>
            </a:r>
          </a:p>
        </p:txBody>
      </p:sp>
      <p:sp>
        <p:nvSpPr>
          <p:cNvPr id="16" name="">
            <a:extLst xmlns:a="http://schemas.openxmlformats.org/drawingml/2006/main">
              <a:ext uri="{FF2B5EF4-FFF2-40B4-BE49-F238E27FC236}">
                <a16:creationId xmlns:a16="http://schemas.microsoft.com/office/drawing/2014/main" id="{684CEF0E-8017-4D36-B2D8-F04FF114D396}"/>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B68CEFA1-5DA4-4E09-B006-A8F77CDB0898}"/>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Show the reopened master, identify one adjustment and inspect the exported image outside Photoshop.</a:t>
            </a:r>
          </a:p>
        </p:txBody>
      </p:sp>
      <p:sp>
        <p:nvSpPr>
          <p:cNvPr id="18" name="">
            <a:extLst xmlns:a="http://schemas.openxmlformats.org/drawingml/2006/main">
              <a:ext uri="{FF2B5EF4-FFF2-40B4-BE49-F238E27FC236}">
                <a16:creationId xmlns:a16="http://schemas.microsoft.com/office/drawing/2014/main" id="{CEAEFFB3-48BB-4EAC-8CF9-208C922F2222}"/>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15 / 16   ·   Adobe Photoshop • Nondestructive editing</a:t>
            </a:r>
          </a:p>
        </p:txBody>
      </p:sp>
    </p:spTree>
    <p:extLst>
      <p:ext uri="{BB962C8B-B14F-4D97-AF65-F5344CB8AC3E}">
        <p14:creationId xmlns:p14="http://schemas.microsoft.com/office/powerpoint/2010/main" val="1038773924"/>
      </p:ext>
    </p:extLst>
  </p:cSld>
</p:sld>
</file>

<file path=ppt/slides/slide16.xml><?xml version="1.0" encoding="utf-8"?>
<p:sld xmlns:p="http://schemas.openxmlformats.org/presentationml/2006/main">
  <p:cSld>
    <p:bg>
      <p:bgPr>
        <a:solidFill xmlns:a="http://schemas.openxmlformats.org/drawingml/2006/main">
          <a:srgbClr val="F6F0E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BB94EED2-A47B-43C9-B088-DE385CAEF15A}"/>
              </a:ext>
            </a:extLst>
          </p:cNvPr>
          <p:cNvSpPr>
            <a:spLocks xmlns:a="http://schemas.openxmlformats.org/drawingml/2006/main" noGrp="1"/>
          </p:cNvSpPr>
          <p:nvPr/>
        </p:nvSpPr>
        <p:spPr>
          <a:xfrm xmlns:a="http://schemas.openxmlformats.org/drawingml/2006/main">
            <a:off x="609600" y="20955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6569"/>
                </a:solidFill>
                <a:latin typeface="Helvetica Neue"/>
                <a:ea typeface="Helvetica Neue"/>
                <a:cs typeface="Helvetica Neue"/>
              </a:defRPr>
            </a:pPr>
            <a:r>
              <a:rPr sz="1350" b="1">
                <a:solidFill>
                  <a:srgbClr val="166569"/>
                </a:solidFill>
                <a:latin typeface="Helvetica Neue"/>
                <a:ea typeface="Helvetica Neue"/>
                <a:cs typeface="Helvetica Neue"/>
              </a:rPr>
              <a:t>MULTIMEDIA 12   /   CHECK</a:t>
            </a:r>
          </a:p>
        </p:txBody>
      </p:sp>
      <p:sp>
        <p:nvSpPr>
          <p:cNvPr id="2" name="">
            <a:extLst xmlns:a="http://schemas.openxmlformats.org/drawingml/2006/main">
              <a:ext uri="{FF2B5EF4-FFF2-40B4-BE49-F238E27FC236}">
                <a16:creationId xmlns:a16="http://schemas.microsoft.com/office/drawing/2014/main" id="{F7EFCD33-9D00-40FD-AB3E-B0135047B648}"/>
              </a:ext>
            </a:extLst>
          </p:cNvPr>
          <p:cNvSpPr>
            <a:spLocks xmlns:a="http://schemas.openxmlformats.org/drawingml/2006/main" noGrp="1"/>
          </p:cNvSpPr>
          <p:nvPr/>
        </p:nvSpPr>
        <p:spPr>
          <a:xfrm xmlns:a="http://schemas.openxmlformats.org/drawingml/2006/main">
            <a:off x="609600" y="6191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8384F"/>
                </a:solidFill>
                <a:latin typeface="Helvetica Neue"/>
                <a:ea typeface="Helvetica Neue"/>
                <a:cs typeface="Helvetica Neue"/>
              </a:defRPr>
            </a:pPr>
            <a:r>
              <a:rPr sz="3225" b="1">
                <a:solidFill>
                  <a:srgbClr val="18384F"/>
                </a:solidFill>
                <a:latin typeface="Helvetica Neue"/>
                <a:ea typeface="Helvetica Neue"/>
                <a:cs typeface="Helvetica Neue"/>
              </a:rPr>
              <a:t>Retrieve, explain and revisit</a:t>
            </a:r>
          </a:p>
        </p:txBody>
      </p:sp>
      <p:sp>
        <p:nvSpPr>
          <p:cNvPr id="3" name="">
            <a:extLst xmlns:a="http://schemas.openxmlformats.org/drawingml/2006/main">
              <a:ext uri="{FF2B5EF4-FFF2-40B4-BE49-F238E27FC236}">
                <a16:creationId xmlns:a16="http://schemas.microsoft.com/office/drawing/2014/main" id="{36531B24-1ED5-4CBB-B393-9F13D0EBC347}"/>
              </a:ext>
            </a:extLst>
          </p:cNvPr>
          <p:cNvSpPr>
            <a:spLocks xmlns:a="http://schemas.openxmlformats.org/drawingml/2006/main" noGrp="1"/>
          </p:cNvSpPr>
          <p:nvPr/>
        </p:nvSpPr>
        <p:spPr>
          <a:xfrm xmlns:a="http://schemas.openxmlformats.org/drawingml/2006/main">
            <a:off x="609600" y="13335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66569"/>
                </a:solidFill>
                <a:latin typeface="Helvetica Neue"/>
                <a:ea typeface="Helvetica Neue"/>
                <a:cs typeface="Helvetica Neue"/>
              </a:defRPr>
            </a:pPr>
            <a:r>
              <a:rPr sz="2025" b="0">
                <a:solidFill>
                  <a:srgbClr val="166569"/>
                </a:solidFill>
                <a:latin typeface="Helvetica Neue"/>
                <a:ea typeface="Helvetica Neue"/>
                <a:cs typeface="Helvetica Neue"/>
              </a:rPr>
              <a:t>A finished image is one part of the evidence.</a:t>
            </a:r>
          </a:p>
        </p:txBody>
      </p:sp>
      <p:sp>
        <p:nvSpPr>
          <p:cNvPr id="4" name="">
            <a:extLst xmlns:a="http://schemas.openxmlformats.org/drawingml/2006/main">
              <a:ext uri="{FF2B5EF4-FFF2-40B4-BE49-F238E27FC236}">
                <a16:creationId xmlns:a16="http://schemas.microsoft.com/office/drawing/2014/main" id="{0FAD0588-4DD5-43BD-9EC5-37ED425590F4}"/>
              </a:ext>
            </a:extLst>
          </p:cNvPr>
          <p:cNvSpPr>
            <a:spLocks xmlns:a="http://schemas.openxmlformats.org/drawingml/2006/main" noGrp="1"/>
          </p:cNvSpPr>
          <p:nvPr/>
        </p:nvSpPr>
        <p:spPr>
          <a:xfrm xmlns:a="http://schemas.openxmlformats.org/drawingml/2006/main">
            <a:off x="609600" y="22669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RECALL</a:t>
            </a:r>
          </a:p>
        </p:txBody>
      </p:sp>
      <p:sp>
        <p:nvSpPr>
          <p:cNvPr id="5" name="">
            <a:extLst xmlns:a="http://schemas.openxmlformats.org/drawingml/2006/main">
              <a:ext uri="{FF2B5EF4-FFF2-40B4-BE49-F238E27FC236}">
                <a16:creationId xmlns:a16="http://schemas.microsoft.com/office/drawing/2014/main" id="{FBA05005-02DF-4CF2-83FD-3B91786F503C}"/>
              </a:ext>
            </a:extLst>
          </p:cNvPr>
          <p:cNvSpPr>
            <a:spLocks xmlns:a="http://schemas.openxmlformats.org/drawingml/2006/main" noGrp="1"/>
          </p:cNvSpPr>
          <p:nvPr/>
        </p:nvSpPr>
        <p:spPr>
          <a:xfrm xmlns:a="http://schemas.openxmlformats.org/drawingml/2006/main">
            <a:off x="2419350" y="22669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Explain without your notes</a:t>
            </a:r>
          </a:p>
        </p:txBody>
      </p:sp>
      <p:sp>
        <p:nvSpPr>
          <p:cNvPr id="6" name="">
            <a:extLst xmlns:a="http://schemas.openxmlformats.org/drawingml/2006/main">
              <a:ext uri="{FF2B5EF4-FFF2-40B4-BE49-F238E27FC236}">
                <a16:creationId xmlns:a16="http://schemas.microsoft.com/office/drawing/2014/main" id="{6E1DBF53-16DF-4720-AAA4-3D0D2E60A4BC}"/>
              </a:ext>
            </a:extLst>
          </p:cNvPr>
          <p:cNvSpPr>
            <a:spLocks xmlns:a="http://schemas.openxmlformats.org/drawingml/2006/main" noGrp="1"/>
          </p:cNvSpPr>
          <p:nvPr/>
        </p:nvSpPr>
        <p:spPr>
          <a:xfrm xmlns:a="http://schemas.openxmlformats.org/drawingml/2006/main">
            <a:off x="609600" y="29146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6F4EB4A8-6DFA-4F0B-91EE-F396E0368D44}"/>
              </a:ext>
            </a:extLst>
          </p:cNvPr>
          <p:cNvSpPr>
            <a:spLocks xmlns:a="http://schemas.openxmlformats.org/drawingml/2006/main" noGrp="1"/>
          </p:cNvSpPr>
          <p:nvPr/>
        </p:nvSpPr>
        <p:spPr>
          <a:xfrm xmlns:a="http://schemas.openxmlformats.org/drawingml/2006/main">
            <a:off x="609600" y="31432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TRANSFER</a:t>
            </a:r>
          </a:p>
        </p:txBody>
      </p:sp>
      <p:sp>
        <p:nvSpPr>
          <p:cNvPr id="8" name="">
            <a:extLst xmlns:a="http://schemas.openxmlformats.org/drawingml/2006/main">
              <a:ext uri="{FF2B5EF4-FFF2-40B4-BE49-F238E27FC236}">
                <a16:creationId xmlns:a16="http://schemas.microsoft.com/office/drawing/2014/main" id="{395EAE7F-4D51-4D77-AB81-2F6D36B1392D}"/>
              </a:ext>
            </a:extLst>
          </p:cNvPr>
          <p:cNvSpPr>
            <a:spLocks xmlns:a="http://schemas.openxmlformats.org/drawingml/2006/main" noGrp="1"/>
          </p:cNvSpPr>
          <p:nvPr/>
        </p:nvSpPr>
        <p:spPr>
          <a:xfrm xmlns:a="http://schemas.openxmlformats.org/drawingml/2006/main">
            <a:off x="2419350" y="31432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Apply to a fresh image</a:t>
            </a:r>
          </a:p>
        </p:txBody>
      </p:sp>
      <p:sp>
        <p:nvSpPr>
          <p:cNvPr id="9" name="">
            <a:extLst xmlns:a="http://schemas.openxmlformats.org/drawingml/2006/main">
              <a:ext uri="{FF2B5EF4-FFF2-40B4-BE49-F238E27FC236}">
                <a16:creationId xmlns:a16="http://schemas.microsoft.com/office/drawing/2014/main" id="{4CC154C4-6B35-4006-8376-865F264A2411}"/>
              </a:ext>
            </a:extLst>
          </p:cNvPr>
          <p:cNvSpPr>
            <a:spLocks xmlns:a="http://schemas.openxmlformats.org/drawingml/2006/main" noGrp="1"/>
          </p:cNvSpPr>
          <p:nvPr/>
        </p:nvSpPr>
        <p:spPr>
          <a:xfrm xmlns:a="http://schemas.openxmlformats.org/drawingml/2006/main">
            <a:off x="609600" y="37909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3587BD31-111F-440A-8396-B540192B5909}"/>
              </a:ext>
            </a:extLst>
          </p:cNvPr>
          <p:cNvSpPr>
            <a:spLocks xmlns:a="http://schemas.openxmlformats.org/drawingml/2006/main" noGrp="1"/>
          </p:cNvSpPr>
          <p:nvPr/>
        </p:nvSpPr>
        <p:spPr>
          <a:xfrm xmlns:a="http://schemas.openxmlformats.org/drawingml/2006/main">
            <a:off x="609600" y="40195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66569"/>
                </a:solidFill>
                <a:latin typeface="Helvetica Neue"/>
                <a:ea typeface="Helvetica Neue"/>
                <a:cs typeface="Helvetica Neue"/>
              </a:defRPr>
            </a:pPr>
            <a:r>
              <a:rPr sz="1950" b="0">
                <a:solidFill>
                  <a:srgbClr val="166569"/>
                </a:solidFill>
                <a:latin typeface="Helvetica Neue"/>
                <a:ea typeface="Helvetica Neue"/>
                <a:cs typeface="Helvetica Neue"/>
              </a:rPr>
              <a:t>RETURN</a:t>
            </a:r>
          </a:p>
        </p:txBody>
      </p:sp>
      <p:sp>
        <p:nvSpPr>
          <p:cNvPr id="11" name="">
            <a:extLst xmlns:a="http://schemas.openxmlformats.org/drawingml/2006/main">
              <a:ext uri="{FF2B5EF4-FFF2-40B4-BE49-F238E27FC236}">
                <a16:creationId xmlns:a16="http://schemas.microsoft.com/office/drawing/2014/main" id="{56BE2B77-1CAB-423C-B151-DFF2E1B2B42F}"/>
              </a:ext>
            </a:extLst>
          </p:cNvPr>
          <p:cNvSpPr>
            <a:spLocks xmlns:a="http://schemas.openxmlformats.org/drawingml/2006/main" noGrp="1"/>
          </p:cNvSpPr>
          <p:nvPr/>
        </p:nvSpPr>
        <p:spPr>
          <a:xfrm xmlns:a="http://schemas.openxmlformats.org/drawingml/2006/main">
            <a:off x="2419350" y="4019550"/>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84F"/>
                </a:solidFill>
                <a:latin typeface="Helvetica Neue"/>
                <a:ea typeface="Helvetica Neue"/>
                <a:cs typeface="Helvetica Neue"/>
              </a:defRPr>
            </a:pPr>
            <a:r>
              <a:rPr sz="1950" b="0">
                <a:solidFill>
                  <a:srgbClr val="18384F"/>
                </a:solidFill>
                <a:latin typeface="Helvetica Neue"/>
                <a:ea typeface="Helvetica Neue"/>
                <a:cs typeface="Helvetica Neue"/>
              </a:rPr>
              <a:t>Revise your own decision</a:t>
            </a:r>
          </a:p>
        </p:txBody>
      </p:sp>
      <p:sp>
        <p:nvSpPr>
          <p:cNvPr id="12" name="">
            <a:extLst xmlns:a="http://schemas.openxmlformats.org/drawingml/2006/main">
              <a:ext uri="{FF2B5EF4-FFF2-40B4-BE49-F238E27FC236}">
                <a16:creationId xmlns:a16="http://schemas.microsoft.com/office/drawing/2014/main" id="{CE0C2ADF-F53B-4460-85D9-1697D92DAFDE}"/>
              </a:ext>
            </a:extLst>
          </p:cNvPr>
          <p:cNvSpPr>
            <a:spLocks xmlns:a="http://schemas.openxmlformats.org/drawingml/2006/main" noGrp="1"/>
          </p:cNvSpPr>
          <p:nvPr/>
        </p:nvSpPr>
        <p:spPr>
          <a:xfrm xmlns:a="http://schemas.openxmlformats.org/drawingml/2006/main">
            <a:off x="609600" y="4667250"/>
            <a:ext cx="6381750" cy="28575"/>
          </a:xfrm>
          <a:prstGeom xmlns:a="http://schemas.openxmlformats.org/drawingml/2006/main" prst="rect">
            <a:avLst/>
          </a:prstGeom>
          <a:solidFill xmlns:a="http://schemas.openxmlformats.org/drawingml/2006/main">
            <a:srgbClr val="D0C8B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EABE1CD2-B7DF-4FD7-81C3-2166D766D8A3}"/>
              </a:ext>
            </a:extLst>
          </p:cNvPr>
          <p:cNvSpPr>
            <a:spLocks xmlns:a="http://schemas.openxmlformats.org/drawingml/2006/main" noGrp="1"/>
          </p:cNvSpPr>
          <p:nvPr/>
        </p:nvSpPr>
        <p:spPr>
          <a:xfrm xmlns:a="http://schemas.openxmlformats.org/drawingml/2006/main">
            <a:off x="7429500" y="2247900"/>
            <a:ext cx="41529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Selection versus mask.</a:t>
            </a:r>
          </a:p>
        </p:txBody>
      </p:sp>
      <p:sp>
        <p:nvSpPr>
          <p:cNvPr id="14" name="">
            <a:extLst xmlns:a="http://schemas.openxmlformats.org/drawingml/2006/main">
              <a:ext uri="{FF2B5EF4-FFF2-40B4-BE49-F238E27FC236}">
                <a16:creationId xmlns:a16="http://schemas.microsoft.com/office/drawing/2014/main" id="{B3125CC5-915C-44FF-BDBC-2053DF1D9F54}"/>
              </a:ext>
            </a:extLst>
          </p:cNvPr>
          <p:cNvSpPr>
            <a:spLocks xmlns:a="http://schemas.openxmlformats.org/drawingml/2006/main" noGrp="1"/>
          </p:cNvSpPr>
          <p:nvPr/>
        </p:nvSpPr>
        <p:spPr>
          <a:xfrm xmlns:a="http://schemas.openxmlformats.org/drawingml/2006/main">
            <a:off x="7429500" y="2990850"/>
            <a:ext cx="41529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Adjustment versus source pixels.</a:t>
            </a:r>
          </a:p>
        </p:txBody>
      </p:sp>
      <p:sp>
        <p:nvSpPr>
          <p:cNvPr id="15" name="">
            <a:extLst xmlns:a="http://schemas.openxmlformats.org/drawingml/2006/main">
              <a:ext uri="{FF2B5EF4-FFF2-40B4-BE49-F238E27FC236}">
                <a16:creationId xmlns:a16="http://schemas.microsoft.com/office/drawing/2014/main" id="{6F79094A-BA70-4BEC-A6C9-B725FBA28B1B}"/>
              </a:ext>
            </a:extLst>
          </p:cNvPr>
          <p:cNvSpPr>
            <a:spLocks xmlns:a="http://schemas.openxmlformats.org/drawingml/2006/main" noGrp="1"/>
          </p:cNvSpPr>
          <p:nvPr/>
        </p:nvSpPr>
        <p:spPr>
          <a:xfrm xmlns:a="http://schemas.openxmlformats.org/drawingml/2006/main">
            <a:off x="7429500" y="3733800"/>
            <a:ext cx="41529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Clipping versus local mask.</a:t>
            </a:r>
          </a:p>
        </p:txBody>
      </p:sp>
      <p:sp>
        <p:nvSpPr>
          <p:cNvPr id="16" name="">
            <a:extLst xmlns:a="http://schemas.openxmlformats.org/drawingml/2006/main">
              <a:ext uri="{FF2B5EF4-FFF2-40B4-BE49-F238E27FC236}">
                <a16:creationId xmlns:a16="http://schemas.microsoft.com/office/drawing/2014/main" id="{29707E33-7F74-4F15-AC20-BAC42EBE58F0}"/>
              </a:ext>
            </a:extLst>
          </p:cNvPr>
          <p:cNvSpPr>
            <a:spLocks xmlns:a="http://schemas.openxmlformats.org/drawingml/2006/main" noGrp="1"/>
          </p:cNvSpPr>
          <p:nvPr/>
        </p:nvSpPr>
        <p:spPr>
          <a:xfrm xmlns:a="http://schemas.openxmlformats.org/drawingml/2006/main">
            <a:off x="7429500" y="4476750"/>
            <a:ext cx="41529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84F"/>
                </a:solidFill>
                <a:latin typeface="Helvetica Neue"/>
                <a:ea typeface="Helvetica Neue"/>
                <a:cs typeface="Helvetica Neue"/>
              </a:defRPr>
            </a:pPr>
            <a:r>
              <a:rPr sz="1875" b="0">
                <a:solidFill>
                  <a:srgbClr val="18384F"/>
                </a:solidFill>
                <a:latin typeface="Helvetica Neue"/>
                <a:ea typeface="Helvetica Neue"/>
                <a:cs typeface="Helvetica Neue"/>
              </a:rPr>
              <a:t>Next class: diagnose a fresh composite without notes.</a:t>
            </a:r>
          </a:p>
        </p:txBody>
      </p:sp>
      <p:sp>
        <p:nvSpPr>
          <p:cNvPr id="17" name="">
            <a:extLst xmlns:a="http://schemas.openxmlformats.org/drawingml/2006/main">
              <a:ext uri="{FF2B5EF4-FFF2-40B4-BE49-F238E27FC236}">
                <a16:creationId xmlns:a16="http://schemas.microsoft.com/office/drawing/2014/main" id="{A9247859-6352-46F2-980E-C58E242BA4BE}"/>
              </a:ext>
            </a:extLst>
          </p:cNvPr>
          <p:cNvSpPr>
            <a:spLocks xmlns:a="http://schemas.openxmlformats.org/drawingml/2006/main" noGrp="1"/>
          </p:cNvSpPr>
          <p:nvPr/>
        </p:nvSpPr>
        <p:spPr>
          <a:xfrm xmlns:a="http://schemas.openxmlformats.org/drawingml/2006/main">
            <a:off x="609600" y="5648325"/>
            <a:ext cx="10972800" cy="28575"/>
          </a:xfrm>
          <a:prstGeom xmlns:a="http://schemas.openxmlformats.org/drawingml/2006/main" prst="rect">
            <a:avLst/>
          </a:prstGeom>
          <a:solidFill xmlns:a="http://schemas.openxmlformats.org/drawingml/2006/main">
            <a:srgbClr val="C4BCB0"/>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55A5516E-BE24-4B24-9BF1-FD4143DB9900}"/>
              </a:ext>
            </a:extLst>
          </p:cNvPr>
          <p:cNvSpPr>
            <a:spLocks xmlns:a="http://schemas.openxmlformats.org/drawingml/2006/main" noGrp="1"/>
          </p:cNvSpPr>
          <p:nvPr/>
        </p:nvSpPr>
        <p:spPr>
          <a:xfrm xmlns:a="http://schemas.openxmlformats.org/drawingml/2006/main">
            <a:off x="609600" y="5800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6569"/>
                </a:solidFill>
                <a:latin typeface="Helvetica Neue"/>
                <a:ea typeface="Helvetica Neue"/>
                <a:cs typeface="Helvetica Neue"/>
              </a:defRPr>
            </a:pPr>
            <a:r>
              <a:rPr sz="1725" b="1">
                <a:solidFill>
                  <a:srgbClr val="166569"/>
                </a:solidFill>
                <a:latin typeface="Helvetica Neue"/>
                <a:ea typeface="Helvetica Neue"/>
                <a:cs typeface="Helvetica Neue"/>
              </a:rPr>
              <a:t>TRY · 2 MIN   Explain two distinctions and name one visible test of believable lighting.</a:t>
            </a:r>
          </a:p>
        </p:txBody>
      </p:sp>
      <p:sp>
        <p:nvSpPr>
          <p:cNvPr id="19" name="">
            <a:extLst xmlns:a="http://schemas.openxmlformats.org/drawingml/2006/main">
              <a:ext uri="{FF2B5EF4-FFF2-40B4-BE49-F238E27FC236}">
                <a16:creationId xmlns:a16="http://schemas.microsoft.com/office/drawing/2014/main" id="{95E26CEC-6271-4CF7-9472-9528F9A034E7}"/>
              </a:ext>
            </a:extLst>
          </p:cNvPr>
          <p:cNvSpPr>
            <a:spLocks xmlns:a="http://schemas.openxmlformats.org/drawingml/2006/main" noGrp="1"/>
          </p:cNvSpPr>
          <p:nvPr/>
        </p:nvSpPr>
        <p:spPr>
          <a:xfrm xmlns:a="http://schemas.openxmlformats.org/drawingml/2006/main">
            <a:off x="609600" y="6553200"/>
            <a:ext cx="109728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0717B"/>
                </a:solidFill>
                <a:latin typeface="Helvetica Neue"/>
                <a:ea typeface="Helvetica Neue"/>
                <a:cs typeface="Helvetica Neue"/>
              </a:defRPr>
            </a:pPr>
            <a:r>
              <a:rPr sz="1125" b="0">
                <a:solidFill>
                  <a:srgbClr val="60717B"/>
                </a:solidFill>
                <a:latin typeface="Helvetica Neue"/>
                <a:ea typeface="Helvetica Neue"/>
                <a:cs typeface="Helvetica Neue"/>
              </a:rPr>
              <a:t>16 / 16   ·   Learning Studio • original teaching model; not a real campaign</a:t>
            </a:r>
          </a:p>
        </p:txBody>
      </p:sp>
    </p:spTree>
    <p:extLst>
      <p:ext uri="{BB962C8B-B14F-4D97-AF65-F5344CB8AC3E}">
        <p14:creationId xmlns:p14="http://schemas.microsoft.com/office/powerpoint/2010/main" val="14760022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2026-10-09T12:42:19.4100000Z</dcterms:created>
  <dcterms:modified xsi:type="dcterms:W3CDTF">2026-10-09T12:42:19.4100000Z</dcterms:modified>
</coreProperties>
</file>