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1a5849d8dc74a40" /><Relationship Type="http://schemas.openxmlformats.org/officeDocument/2006/relationships/extended-properties" Target="/docProps/app.xml" Id="Raac630c71d624616" /><Relationship Type="http://schemas.openxmlformats.org/officeDocument/2006/relationships/officeDocument" Target="/ppt/presentation.xml" Id="Rf7795b6054ac4261" /></Relationships>
</file>

<file path=ppt/presentation.xml><?xml version="1.0" encoding="utf-8"?>
<p:presentation xmlns:p="http://schemas.openxmlformats.org/presentationml/2006/main">
  <p:sldMasterIdLst>
    <p:sldMasterId xmlns:r="http://schemas.openxmlformats.org/officeDocument/2006/relationships" id="2147483648" r:id="R01e6e39156664bff"/>
  </p:sldMasterIdLst>
  <p:notesMasterIdLst>
    <p:notesMasterId xmlns:r="http://schemas.openxmlformats.org/officeDocument/2006/relationships" r:id="Re9722abdffd84072"/>
  </p:notesMasterIdLst>
  <p:sldIdLst>
    <p:sldId xmlns:r="http://schemas.openxmlformats.org/officeDocument/2006/relationships" id="256" r:id="R1e1fd9b67f174caa"/>
    <p:sldId xmlns:r="http://schemas.openxmlformats.org/officeDocument/2006/relationships" id="257" r:id="R59f9071c97f247e7"/>
    <p:sldId xmlns:r="http://schemas.openxmlformats.org/officeDocument/2006/relationships" id="258" r:id="Rb0a71c18090948ff"/>
    <p:sldId xmlns:r="http://schemas.openxmlformats.org/officeDocument/2006/relationships" id="259" r:id="Re032b2c26a154293"/>
    <p:sldId xmlns:r="http://schemas.openxmlformats.org/officeDocument/2006/relationships" id="260" r:id="R603467f5786d487b"/>
    <p:sldId xmlns:r="http://schemas.openxmlformats.org/officeDocument/2006/relationships" id="261" r:id="Rfb10f6c6064f4538"/>
    <p:sldId xmlns:r="http://schemas.openxmlformats.org/officeDocument/2006/relationships" id="262" r:id="Rb8fa43aeafd14f35"/>
    <p:sldId xmlns:r="http://schemas.openxmlformats.org/officeDocument/2006/relationships" id="263" r:id="R349d8b2ebc7b4b95"/>
    <p:sldId xmlns:r="http://schemas.openxmlformats.org/officeDocument/2006/relationships" id="264" r:id="R388825d7e5644338"/>
    <p:sldId xmlns:r="http://schemas.openxmlformats.org/officeDocument/2006/relationships" id="265" r:id="R408f286cdf154340"/>
    <p:sldId xmlns:r="http://schemas.openxmlformats.org/officeDocument/2006/relationships" id="266" r:id="Ra437e44339384134"/>
    <p:sldId xmlns:r="http://schemas.openxmlformats.org/officeDocument/2006/relationships" id="267" r:id="R8c633f59b9074dca"/>
    <p:sldId xmlns:r="http://schemas.openxmlformats.org/officeDocument/2006/relationships" id="268" r:id="R20aa709472994bdd"/>
    <p:sldId xmlns:r="http://schemas.openxmlformats.org/officeDocument/2006/relationships" id="269" r:id="Rdf78c98a4a4d4355"/>
    <p:sldId xmlns:r="http://schemas.openxmlformats.org/officeDocument/2006/relationships" id="270" r:id="Rbac3ebdeb12a4b7b"/>
    <p:sldId xmlns:r="http://schemas.openxmlformats.org/officeDocument/2006/relationships" id="271" r:id="R8282a90598a0421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a813dfe88f480d" /><Relationship Type="http://schemas.openxmlformats.org/officeDocument/2006/relationships/slideMaster" Target="/ppt/slideMasters/slideMaster1.xml" Id="R01e6e39156664bff" /><Relationship Type="http://schemas.openxmlformats.org/officeDocument/2006/relationships/notesMaster" Target="/ppt/notesMasters/notesMaster1.xml" Id="Re9722abdffd84072" /><Relationship Type="http://schemas.openxmlformats.org/officeDocument/2006/relationships/presProps" Target="/ppt/presProps.xml" Id="Rbe270961378b456c" /><Relationship Type="http://schemas.openxmlformats.org/officeDocument/2006/relationships/tableStyles" Target="/ppt/tableStyles.xml" Id="R69344e0c92144f05" /><Relationship Type="http://schemas.openxmlformats.org/officeDocument/2006/relationships/slide" Target="/ppt/slides/slide1.xml" Id="R1e1fd9b67f174caa" /><Relationship Type="http://schemas.openxmlformats.org/officeDocument/2006/relationships/slide" Target="/ppt/slides/slide2.xml" Id="R59f9071c97f247e7" /><Relationship Type="http://schemas.openxmlformats.org/officeDocument/2006/relationships/slide" Target="/ppt/slides/slide3.xml" Id="Rb0a71c18090948ff" /><Relationship Type="http://schemas.openxmlformats.org/officeDocument/2006/relationships/slide" Target="/ppt/slides/slide4.xml" Id="Re032b2c26a154293" /><Relationship Type="http://schemas.openxmlformats.org/officeDocument/2006/relationships/slide" Target="/ppt/slides/slide5.xml" Id="R603467f5786d487b" /><Relationship Type="http://schemas.openxmlformats.org/officeDocument/2006/relationships/slide" Target="/ppt/slides/slide6.xml" Id="Rfb10f6c6064f4538" /><Relationship Type="http://schemas.openxmlformats.org/officeDocument/2006/relationships/slide" Target="/ppt/slides/slide7.xml" Id="Rb8fa43aeafd14f35" /><Relationship Type="http://schemas.openxmlformats.org/officeDocument/2006/relationships/slide" Target="/ppt/slides/slide8.xml" Id="R349d8b2ebc7b4b95" /><Relationship Type="http://schemas.openxmlformats.org/officeDocument/2006/relationships/slide" Target="/ppt/slides/slide9.xml" Id="R388825d7e5644338" /><Relationship Type="http://schemas.openxmlformats.org/officeDocument/2006/relationships/slide" Target="/ppt/slides/slide10.xml" Id="R408f286cdf154340" /><Relationship Type="http://schemas.openxmlformats.org/officeDocument/2006/relationships/slide" Target="/ppt/slides/slide11.xml" Id="Ra437e44339384134" /><Relationship Type="http://schemas.openxmlformats.org/officeDocument/2006/relationships/slide" Target="/ppt/slides/slide12.xml" Id="R8c633f59b9074dca" /><Relationship Type="http://schemas.openxmlformats.org/officeDocument/2006/relationships/slide" Target="/ppt/slides/slide13.xml" Id="R20aa709472994bdd" /><Relationship Type="http://schemas.openxmlformats.org/officeDocument/2006/relationships/slide" Target="/ppt/slides/slide14.xml" Id="Rdf78c98a4a4d4355" /><Relationship Type="http://schemas.openxmlformats.org/officeDocument/2006/relationships/slide" Target="/ppt/slides/slide15.xml" Id="Rbac3ebdeb12a4b7b" /><Relationship Type="http://schemas.openxmlformats.org/officeDocument/2006/relationships/slide" Target="/ppt/slides/slide16.xml" Id="R8282a90598a0421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bdac8bf8c604b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02d04de007c49b8" /><Relationship Type="http://schemas.openxmlformats.org/officeDocument/2006/relationships/notesMaster" Target="/ppt/notesMasters/notesMaster1.xml" Id="Rfea3a8b6fc304f63" /></Relationships>
</file>

<file path=ppt/notesSlides/_rels/notesSlide2.xml.rels>&#65279;<?xml version="1.0" encoding="utf-8"?><Relationships xmlns="http://schemas.openxmlformats.org/package/2006/relationships"><Relationship Type="http://schemas.openxmlformats.org/officeDocument/2006/relationships/slide" Target="/ppt/slides/slide2.xml" Id="R3a40070b58e94cae" /><Relationship Type="http://schemas.openxmlformats.org/officeDocument/2006/relationships/notesMaster" Target="/ppt/notesMasters/notesMaster1.xml" Id="R40ebdf4f53e546fa" /></Relationships>
</file>

<file path=ppt/notesSlides/_rels/notesSlide3.xml.rels>&#65279;<?xml version="1.0" encoding="utf-8"?><Relationships xmlns="http://schemas.openxmlformats.org/package/2006/relationships"><Relationship Type="http://schemas.openxmlformats.org/officeDocument/2006/relationships/slide" Target="/ppt/slides/slide3.xml" Id="Rdd3714d5eb2442d3" /><Relationship Type="http://schemas.openxmlformats.org/officeDocument/2006/relationships/notesMaster" Target="/ppt/notesMasters/notesMaster1.xml" Id="R8c3e704b98124c13" /></Relationships>
</file>

<file path=ppt/notesSlides/_rels/notesSlide4.xml.rels>&#65279;<?xml version="1.0" encoding="utf-8"?><Relationships xmlns="http://schemas.openxmlformats.org/package/2006/relationships"><Relationship Type="http://schemas.openxmlformats.org/officeDocument/2006/relationships/slide" Target="/ppt/slides/slide4.xml" Id="R8e9fe0e41e344c28" /><Relationship Type="http://schemas.openxmlformats.org/officeDocument/2006/relationships/notesMaster" Target="/ppt/notesMasters/notesMaster1.xml" Id="Rb72cff2c330c403b" /></Relationships>
</file>

<file path=ppt/notesSlides/_rels/notesSlide5.xml.rels>&#65279;<?xml version="1.0" encoding="utf-8"?><Relationships xmlns="http://schemas.openxmlformats.org/package/2006/relationships"><Relationship Type="http://schemas.openxmlformats.org/officeDocument/2006/relationships/slide" Target="/ppt/slides/slide5.xml" Id="R1422f75d85034ee9" /><Relationship Type="http://schemas.openxmlformats.org/officeDocument/2006/relationships/notesMaster" Target="/ppt/notesMasters/notesMaster1.xml" Id="R2bab34b568a84486" /></Relationships>
</file>

<file path=ppt/notesSlides/_rels/notesSlide6.xml.rels>&#65279;<?xml version="1.0" encoding="utf-8"?><Relationships xmlns="http://schemas.openxmlformats.org/package/2006/relationships"><Relationship Type="http://schemas.openxmlformats.org/officeDocument/2006/relationships/slide" Target="/ppt/slides/slide6.xml" Id="R6a2e67c385504bf5" /><Relationship Type="http://schemas.openxmlformats.org/officeDocument/2006/relationships/notesMaster" Target="/ppt/notesMasters/notesMaster1.xml" Id="Ra10ae8ebb83f4b83" /></Relationships>
</file>

<file path=ppt/notesSlides/_rels/notesSlide7.xml.rels>&#65279;<?xml version="1.0" encoding="utf-8"?><Relationships xmlns="http://schemas.openxmlformats.org/package/2006/relationships"><Relationship Type="http://schemas.openxmlformats.org/officeDocument/2006/relationships/slide" Target="/ppt/slides/slide7.xml" Id="Rba3533f0bb484c71" /><Relationship Type="http://schemas.openxmlformats.org/officeDocument/2006/relationships/notesMaster" Target="/ppt/notesMasters/notesMaster1.xml" Id="Rd6fadad1b93f416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0db82f844244e8" /><Relationship Type="http://schemas.openxmlformats.org/officeDocument/2006/relationships/notesMaster" Target="/ppt/notesMasters/notesMaster1.xml" Id="R04bdbe8c96164330" /></Relationships>
</file>

<file path=ppt/notesSlides/_rels/notesSlide9.xml.rels>&#65279;<?xml version="1.0" encoding="utf-8"?><Relationships xmlns="http://schemas.openxmlformats.org/package/2006/relationships"><Relationship Type="http://schemas.openxmlformats.org/officeDocument/2006/relationships/slide" Target="/ppt/slides/slide9.xml" Id="Ra816b32501f4496d" /><Relationship Type="http://schemas.openxmlformats.org/officeDocument/2006/relationships/notesMaster" Target="/ppt/notesMasters/notesMaster1.xml" Id="R55403bae16f74c9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4021684ae6f4660" /><Relationship Type="http://schemas.openxmlformats.org/officeDocument/2006/relationships/notesMaster" Target="/ppt/notesMasters/notesMaster1.xml" Id="R0ea025397c4a4ce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4e3c6493d5940b8" /><Relationship Type="http://schemas.openxmlformats.org/officeDocument/2006/relationships/notesMaster" Target="/ppt/notesMasters/notesMaster1.xml" Id="Rfaa20056784442f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a990d6fbf394292" /><Relationship Type="http://schemas.openxmlformats.org/officeDocument/2006/relationships/notesMaster" Target="/ppt/notesMasters/notesMaster1.xml" Id="R51387e39199a498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864ad969c564e95" /><Relationship Type="http://schemas.openxmlformats.org/officeDocument/2006/relationships/notesMaster" Target="/ppt/notesMasters/notesMaster1.xml" Id="Rcd144e62b6c94c4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d40c230c6e34c7d" /><Relationship Type="http://schemas.openxmlformats.org/officeDocument/2006/relationships/notesMaster" Target="/ppt/notesMasters/notesMaster1.xml" Id="Rbd821abc26d4455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9ae03b8f61641f2" /><Relationship Type="http://schemas.openxmlformats.org/officeDocument/2006/relationships/notesMaster" Target="/ppt/notesMasters/notesMaster1.xml" Id="R579419320c464d3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cf521e66d0846c5" /><Relationship Type="http://schemas.openxmlformats.org/officeDocument/2006/relationships/notesMaster" Target="/ppt/notesMasters/notesMaster1.xml" Id="R38d136d4a3874e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art director connects the brief, references, visual direction, production and review. The genuine design-festival installation shows an identity meeting a public encounter. Your own community arts showcase has a defined audience and practical information. Develop distinct options and defend a reasoned choice.</a:t>
            </a:r>
          </a:p>
          <a:p xmlns:a="http://schemas.openxmlformats.org/drawingml/2006/main">
            <a:r>
              <a:t>Ask: Name a decision the designer must make before opening Photoshop.</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https://www.pentagram.com/news/london-design-festival-2025-identity-by-domenic-lippa-and-team-2</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useful goal says what will be made, for whom and how it will be tested. Worked example: create a fictional community arts-showcase poster for a corridor print, then ask viewers to identify the title, communication cue and practical details. The goal does not promise that every viewer will react identically.</a:t>
            </a:r>
          </a:p>
          <a:p xmlns:a="http://schemas.openxmlformats.org/drawingml/2006/main">
            <a:r>
              <a:t>Ask: Complete the one-page proposal using your own event message. Include one real risk and a fallback.</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An original concept, a specific audience, attainable scope and a test connected to the communication goal.</a:t>
            </a:r>
          </a:p>
          <a:p xmlns:a="http://schemas.openxmlformats.org/drawingml/2006/main">
            <a:r>
              <a:t>Time for selected activity: 5 minutes. Not every activity is run in one lesson.</a:t>
            </a:r>
          </a:p>
          <a:p xmlns:a="http://schemas.openxmlformats.org/drawingml/2006/main">
            <a:r>
              <a:t/>
            </a:r>
          </a:p>
          <a:p xmlns:a="http://schemas.openxmlformats.org/drawingml/2006/main">
            <a:r>
              <a:t>Local slide locator: 03-art-director:2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these genuine references to learn how designers organise images and type for different encounters. Record maker or organisation, date, source, visible form, sourced context and an interpretation. The 1951 catalogue and 2025 festival identity answer different problems. Borrow a design principle through an original arrangement; the brand graphics are study references, not permitted production assets.</a:t>
            </a:r>
          </a:p>
          <a:p xmlns:a="http://schemas.openxmlformats.org/drawingml/2006/main">
            <a:r>
              <a:t>Ask: Extract one principle from each reference, then propose an original application to your community arts brief.</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https://www.ikeamuseum.com/en/explore/the-story-of-ikea/history-of-the-logotype/</a:t>
            </a:r>
          </a:p>
          <a:p xmlns:a="http://schemas.openxmlformats.org/drawingml/2006/main">
            <a:r>
              <a:t>Independent assessment guidance remains private. Use peaceful object, nature or arts subjects.</a:t>
            </a:r>
          </a:p>
          <a:p xmlns:a="http://schemas.openxmlformats.org/drawingml/2006/main">
            <a:r>
              <a:t>Student success check: Cultural/historical/emotional interpretation cites form and source context; the proposed design remains original.</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mood board can contain image atmosphere, colour and type references. A thumbnail makes the layout visible quickly. An artboard develops a layout at a particular size. Collecting attractive images without connecting them to the brief does not establish a direction.</a:t>
            </a:r>
          </a:p>
          <a:p xmlns:a="http://schemas.openxmlformats.org/drawingml/2006/main">
            <a:r>
              <a:t>Ask: Identify which tool you need for colour direction, composition choice and comparing output formats.</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Use a mood board for direction, thumbnails for composition and artboards for developed layouts.</a:t>
            </a:r>
          </a:p>
          <a:p xmlns:a="http://schemas.openxmlformats.org/drawingml/2006/main">
            <a:r>
              <a:t>Local slide locator: 03-art-director:4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Excalidraw’s hosted editor is a free browser option with an open-source MIT-licensed codebase. This genuine browser capture comes from an earlier teaching board. Adapt its structure to your film concept. Save the editable .excalidraw scene and an image for viewing; avoid a link that classmates cannot open.</a:t>
            </a:r>
          </a:p>
          <a:p xmlns:a="http://schemas.openxmlformats.org/drawingml/2006/main">
            <a:r>
              <a:t>Ask: Make one compact board for your own event message. Include reasons and source links.</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https://github.com/excalidraw/excalidraw</a:t>
            </a:r>
          </a:p>
          <a:p xmlns:a="http://schemas.openxmlformats.org/drawingml/2006/main">
            <a:r>
              <a:t>Independent assessment guidance remains private. Use peaceful object, nature or arts subjects.</a:t>
            </a:r>
          </a:p>
          <a:p xmlns:a="http://schemas.openxmlformats.org/drawingml/2006/main">
            <a:r>
              <a:t>Student success check: Every reference has a job; exact colours are recorded; the scene and viewing image are saved.</a:t>
            </a:r>
          </a:p>
          <a:p xmlns:a="http://schemas.openxmlformats.org/drawingml/2006/main">
            <a:r>
              <a:t>Time for selected activity: 10 minutes. Not every activity is run in one lesson.</a:t>
            </a:r>
          </a:p>
          <a:p xmlns:a="http://schemas.openxmlformats.org/drawingml/2006/main">
            <a:r>
              <a:t/>
            </a:r>
          </a:p>
          <a:p xmlns:a="http://schemas.openxmlformats.org/drawingml/2006/main">
            <a:r>
              <a:t>Local slide locator: 03-art-director:5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schematic layout alternatives, not finished posters or Photoshop UI. Three copies with different title colours are usually the same direction. You may propose other categories if the compositions differ in a meaningful way.</a:t>
            </a:r>
          </a:p>
          <a:p xmlns:a="http://schemas.openxmlformats.org/drawingml/2006/main">
            <a:r>
              <a:t>Ask: Sketch three small alternatives in 6 minutes; write the job of each.</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Distinct arrangements or visual ideas, with the same communication problem.</a:t>
            </a:r>
          </a:p>
          <a:p xmlns:a="http://schemas.openxmlformats.org/drawingml/2006/main">
            <a:r>
              <a:t>Time for selected activity: 6 minutes. Not every activity is run in one lesson.</a:t>
            </a:r>
          </a:p>
          <a:p xmlns:a="http://schemas.openxmlformats.org/drawingml/2006/main">
            <a:r>
              <a:t/>
            </a:r>
          </a:p>
          <a:p xmlns:a="http://schemas.openxmlformats.org/drawingml/2006/main">
            <a:r>
              <a:t>Local slide locator: 03-art-director:6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most elaborate option may be least feasible or least clear. Compare the alternatives against a small set of criteria from your proposal. Record why one was selected and what you gave up. A preference can start the discussion but cannot finish the defence.</a:t>
            </a:r>
          </a:p>
          <a:p xmlns:a="http://schemas.openxmlformats.org/drawingml/2006/main">
            <a:r>
              <a:t>Ask: Select one direction and reject another using two criteria and visible evidence.</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The reasons concern message, audience, reading or production constraints rather than taste alone.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genuine earlier Photoshop capture shows artboard controls. The linked Adobe procedure explains adding artboards; the capture does not prove a complete new workflow run. Check the selected artboard’s Properties values, not just the preset shown in the top bar. A visible rectangle alone does not prove the required dimensions.</a:t>
            </a:r>
          </a:p>
          <a:p xmlns:a="http://schemas.openxmlformats.org/drawingml/2006/main">
            <a:r>
              <a:t>Ask: Before placing artwork, identify where the selected artboard’s dimensions are checked.</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https://helpx.adobe.com/photoshop/desktop/create-manage-layers/layout-design-tools/add-artboards-current-document.html</a:t>
            </a:r>
          </a:p>
          <a:p xmlns:a="http://schemas.openxmlformats.org/drawingml/2006/main">
            <a:r>
              <a:t>Independent assessment guidance remains private. Use peaceful object, nature or arts subjects.</a:t>
            </a:r>
          </a:p>
          <a:p xmlns:a="http://schemas.openxmlformats.org/drawingml/2006/main">
            <a:r>
              <a:t>Student success check: The learner distinguishes the selected board’s dimensions from the tool’s next-board preset.</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print specification is this classroom brief, not a universal cinema-poster format. Multiplying inches by pixels per inch gives the target pixel dimensions. A screen image’s pixel dimensions determine its pixel count; changing PPI metadata alone does not add pixels. Confirm the actual print profile and device before converting colour modes.</a:t>
            </a:r>
          </a:p>
          <a:p xmlns:a="http://schemas.openxmlformats.org/drawingml/2006/main">
            <a:r>
              <a:t>Ask: Explain why resizing a 2550 × 3300 poster to 1080 × 1350 needs a layout check.</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https://helpx.adobe.com/photoshop/desktop/print/print-with-color-management.html</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The aspect ratios differ, so fitting may crop or require reflow. Stretching distorts images and type.</a:t>
            </a:r>
          </a:p>
          <a:p xmlns:a="http://schemas.openxmlformats.org/drawingml/2006/main">
            <a:r>
              <a:t>Local slide locator: 03-art-director:9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Two peer viewers can reveal useful problems, but they are not a representative audience sample. Avoid leading questions such as “does this look good?” Ask for the title, inferred event message and essential information. Retest after one targeted change.</a:t>
            </a:r>
          </a:p>
          <a:p xmlns:a="http://schemas.openxmlformats.org/drawingml/2006/main">
            <a:r>
              <a:t>Ask: Run the viewing test; record one response and one design consequence.</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A real response, a precise mismatch or confirmation and a justified next action.</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original or permitted production assets and keep creator information with the file. Consider whether a cultural symbol or portrayal changes the meaning for the intended audience. An AI-generated image is a source to evaluate and disclose; it is not evidence that the student planned or edited the design.</a:t>
            </a:r>
          </a:p>
          <a:p xmlns:a="http://schemas.openxmlformats.org/drawingml/2006/main">
            <a:r>
              <a:t>Ask: Add one source-log entry with creator, URL/origin, use basis and changes made.</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Another person can trace the asset and understand its role.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teacher samples your product, source file, process record and explanation. During the independent change, record assistance separately from the quality of the demonstrated work. The student brief states the evidence and conditions; the private teacher guide supplies changed-brief choices without disclosing a solution.</a:t>
            </a:r>
          </a:p>
          <a:p xmlns:a="http://schemas.openxmlformats.org/drawingml/2006/main">
            <a:r>
              <a:t>Ask: Practise a 60-second defence: choice → visible evidence → audience/purpose → trade-off.</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A concrete choice, visible evidence and a plausible compromise; the relevant source control can be located.</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clear versioned filename. Reopen the source and export and check dimensions, fonts, visibility and intended appearance. Exported image colours may depend on profiles and output conditions. Delivery is reliable when someone else can inspect the required evidence, not merely see a thumbnail.</a:t>
            </a:r>
          </a:p>
          <a:p xmlns:a="http://schemas.openxmlformats.org/drawingml/2006/main">
            <a:r>
              <a:t>Ask: Use the delivery checklist and resolve one failed check before submission.</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Editable master and viewing image open; evidence is present; no private teacher material is included.</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public rubric describes communication, design decisions, recoverable technique, reference/context analysis, revision and delivery. Tutorial completion and a confidence rating do not determine achievement. A teacher considers the demonstrated evidence; supports are recorded separately.</a:t>
            </a:r>
          </a:p>
          <a:p xmlns:a="http://schemas.openxmlformats.org/drawingml/2006/main">
            <a:r>
              <a:t>Ask: Find one criterion where your current evidence is strong and one where evidence is still missing.</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https://curriculum.novascotia.ca/english-programs/course/multimedia-12</a:t>
            </a:r>
          </a:p>
          <a:p xmlns:a="http://schemas.openxmlformats.org/drawingml/2006/main">
            <a:r>
              <a:t>Independent assessment guidance remains private. Use peaceful object, nature or arts subjects.</a:t>
            </a:r>
          </a:p>
          <a:p xmlns:a="http://schemas.openxmlformats.org/drawingml/2006/main">
            <a:r>
              <a:t>Student success check: References actual work, not a self-awarded score.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four-class image project contributes to Module 1. A later animated message must actually demonstrate Module 2 methods and contextual analysis. Adding a music bed does not establish sound-production outcomes. This overview is a bridge; it does not claim to teach the full later motion unit.</a:t>
            </a:r>
          </a:p>
          <a:p xmlns:a="http://schemas.openxmlformats.org/drawingml/2006/main">
            <a:r>
              <a:t>Ask: On paper, predict which element should appear first and what must remain long enough to read.</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A sequence linked to message and audience; no motion-achievement claim is made from a sketch alone.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Retrieve the distinctions, compare with the accurate definitions and correct your response. The delayed task uses a fresh image and a changed viewing context. Your reflection names a next action rather than substituting confidence for evidence.</a:t>
            </a:r>
          </a:p>
          <a:p xmlns:a="http://schemas.openxmlformats.org/drawingml/2006/main">
            <a:r>
              <a:t>Ask: Write one distinction, one tested revision and one next step.</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Accurate vocabulary, an actual revision and an achievable production action.</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03-art-director:16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a14a9358f144c1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32cfa380b3a474e" /><Relationship Type="http://schemas.openxmlformats.org/officeDocument/2006/relationships/slideLayout" Target="/ppt/slideLayouts/slideLayout1.xml" Id="R5ed090f20b4c46d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ed090f20b4c46d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13a114435e94616" /><Relationship Type="http://schemas.openxmlformats.org/officeDocument/2006/relationships/image" Target="/ppt/media/image.jpeg" Id="Rbc3ecc8e13974b10" /><Relationship Type="http://schemas.openxmlformats.org/officeDocument/2006/relationships/notesSlide" Target="/ppt/notesSlides/notesSlide1.xml" Id="Rf4e712bc98c646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49c96ad49f347cb" /><Relationship Type="http://schemas.openxmlformats.org/officeDocument/2006/relationships/notesSlide" Target="/ppt/notesSlides/notesSlide2.xml" Id="Rdad6f547282b44c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a112741dc8546f0" /><Relationship Type="http://schemas.openxmlformats.org/officeDocument/2006/relationships/image" Target="/ppt/media/image2.jpeg" Id="Rce9f4628b5844348" /><Relationship Type="http://schemas.openxmlformats.org/officeDocument/2006/relationships/image" Target="/ppt/media/image3.jpeg" Id="Rd735e931bbea453c" /><Relationship Type="http://schemas.openxmlformats.org/officeDocument/2006/relationships/notesSlide" Target="/ppt/notesSlides/notesSlide3.xml" Id="Ree6ec6161aa04c2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2ab06dc3b1b4f01" /><Relationship Type="http://schemas.openxmlformats.org/officeDocument/2006/relationships/notesSlide" Target="/ppt/notesSlides/notesSlide4.xml" Id="R3411d9734b41462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a698c15c4a74f8d" /><Relationship Type="http://schemas.openxmlformats.org/officeDocument/2006/relationships/image" Target="/ppt/media/image4.jpeg" Id="Rc2c396d7b1534df3" /><Relationship Type="http://schemas.openxmlformats.org/officeDocument/2006/relationships/notesSlide" Target="/ppt/notesSlides/notesSlide5.xml" Id="Re3f14d011535488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a7491151d604060" /><Relationship Type="http://schemas.openxmlformats.org/officeDocument/2006/relationships/notesSlide" Target="/ppt/notesSlides/notesSlide6.xml" Id="Rc5301b519d8341c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87e48450eb64c7c" /><Relationship Type="http://schemas.openxmlformats.org/officeDocument/2006/relationships/notesSlide" Target="/ppt/notesSlides/notesSlide7.xml" Id="R0ad4b8fbf59546c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24cf008d9ae4853" /><Relationship Type="http://schemas.openxmlformats.org/officeDocument/2006/relationships/image" Target="/ppt/media/image5.jpeg" Id="R180b0f6db79e4fc4" /><Relationship Type="http://schemas.openxmlformats.org/officeDocument/2006/relationships/notesSlide" Target="/ppt/notesSlides/notesSlide8.xml" Id="R4930d70c1f0e445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a5e772f59e44256" /><Relationship Type="http://schemas.openxmlformats.org/officeDocument/2006/relationships/notesSlide" Target="/ppt/notesSlides/notesSlide9.xml" Id="R523e364fa3e147d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032aa7653c74b7e" /><Relationship Type="http://schemas.openxmlformats.org/officeDocument/2006/relationships/notesSlide" Target="/ppt/notesSlides/notesSlide10.xml" Id="R35dcac1b32f0463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04e7b87460047c8" /><Relationship Type="http://schemas.openxmlformats.org/officeDocument/2006/relationships/notesSlide" Target="/ppt/notesSlides/notesSlide11.xml" Id="Rcdc9c0fc57524d6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9790f9e39834ab3" /><Relationship Type="http://schemas.openxmlformats.org/officeDocument/2006/relationships/notesSlide" Target="/ppt/notesSlides/notesSlide12.xml" Id="Re84ab7849cf446f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e2e3c033b3647f6" /><Relationship Type="http://schemas.openxmlformats.org/officeDocument/2006/relationships/notesSlide" Target="/ppt/notesSlides/notesSlide13.xml" Id="R6e156039a6fb4b9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27b17e815c74fa0" /><Relationship Type="http://schemas.openxmlformats.org/officeDocument/2006/relationships/notesSlide" Target="/ppt/notesSlides/notesSlide14.xml" Id="Rad2a65b55066421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d49cc3ac6c649de" /><Relationship Type="http://schemas.openxmlformats.org/officeDocument/2006/relationships/notesSlide" Target="/ppt/notesSlides/notesSlide15.xml" Id="Rc40d84ab38b742a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9beb38c40d94a8f" /><Relationship Type="http://schemas.openxmlformats.org/officeDocument/2006/relationships/notesSlide" Target="/ppt/notesSlides/notesSlide16.xml" Id="R1526c0f882e34f0f" /></Relationships>
</file>

<file path=ppt/slides/slide1.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8454727-971E-45A8-9F25-0BA4AB6ED819}"/>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NOTICE</a:t>
            </a:r>
          </a:p>
        </p:txBody>
      </p:sp>
      <p:sp>
        <p:nvSpPr>
          <p:cNvPr id="2" name="">
            <a:extLst xmlns:a="http://schemas.openxmlformats.org/drawingml/2006/main">
              <a:ext uri="{FF2B5EF4-FFF2-40B4-BE49-F238E27FC236}">
                <a16:creationId xmlns:a16="http://schemas.microsoft.com/office/drawing/2014/main" id="{874872C3-16E4-4D65-9644-95DEBF553975}"/>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Work like an art director</a:t>
            </a:r>
          </a:p>
        </p:txBody>
      </p:sp>
      <p:sp>
        <p:nvSpPr>
          <p:cNvPr id="3" name="">
            <a:extLst xmlns:a="http://schemas.openxmlformats.org/drawingml/2006/main">
              <a:ext uri="{FF2B5EF4-FFF2-40B4-BE49-F238E27FC236}">
                <a16:creationId xmlns:a16="http://schemas.microsoft.com/office/drawing/2014/main" id="{B7AF9CD1-F567-45E7-BED0-4539EA65188B}"/>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Multimedia 12 • plan, compare, test, revise and defend</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c3ecc8e13974b10"/>
          <a:stretch xmlns:a="http://schemas.openxmlformats.org/drawingml/2006/main"/>
        </p:blipFill>
        <p:spPr>
          <a:xfrm xmlns:a="http://schemas.openxmlformats.org/drawingml/2006/main">
            <a:off x="1006475" y="2143125"/>
            <a:ext cx="5588000" cy="3143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BEF1091-E03D-4ADD-8545-26D8F58F4029}"/>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Make choices against a brief.</a:t>
            </a:r>
          </a:p>
        </p:txBody>
      </p:sp>
      <p:sp>
        <p:nvSpPr>
          <p:cNvPr id="6" name="">
            <a:extLst xmlns:a="http://schemas.openxmlformats.org/drawingml/2006/main">
              <a:ext uri="{FF2B5EF4-FFF2-40B4-BE49-F238E27FC236}">
                <a16:creationId xmlns:a16="http://schemas.microsoft.com/office/drawing/2014/main" id="{9BAC2935-D86D-4DB6-B086-4D241AC6951B}"/>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Keep evidence of what changed and why.</a:t>
            </a:r>
          </a:p>
        </p:txBody>
      </p:sp>
      <p:sp>
        <p:nvSpPr>
          <p:cNvPr id="7" name="">
            <a:extLst xmlns:a="http://schemas.openxmlformats.org/drawingml/2006/main">
              <a:ext uri="{FF2B5EF4-FFF2-40B4-BE49-F238E27FC236}">
                <a16:creationId xmlns:a16="http://schemas.microsoft.com/office/drawing/2014/main" id="{C4478352-4299-4A38-8481-472F0FADAE2C}"/>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B389771-2997-4B53-A420-7BD50DBCBF9F}"/>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Name a decision the designer must make before opening Photoshop.</a:t>
            </a:r>
          </a:p>
        </p:txBody>
      </p:sp>
      <p:sp>
        <p:nvSpPr>
          <p:cNvPr id="9" name="">
            <a:extLst xmlns:a="http://schemas.openxmlformats.org/drawingml/2006/main">
              <a:ext uri="{FF2B5EF4-FFF2-40B4-BE49-F238E27FC236}">
                <a16:creationId xmlns:a16="http://schemas.microsoft.com/office/drawing/2014/main" id="{3CEF81C5-FF81-46EC-A33D-4DB5FFA9004A}"/>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01 / 16   ·   Domenic Lippa / Pentagram • London Design Festival, 2025 • © rights holders</a:t>
            </a:r>
          </a:p>
        </p:txBody>
      </p:sp>
    </p:spTree>
    <p:extLst>
      <p:ext uri="{BB962C8B-B14F-4D97-AF65-F5344CB8AC3E}">
        <p14:creationId xmlns:p14="http://schemas.microsoft.com/office/powerpoint/2010/main" val="1633402280"/>
      </p:ext>
    </p:extLst>
  </p:cSld>
</p:sld>
</file>

<file path=ppt/slides/slide2.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60A54178-5074-49C0-BF50-6C90FA6D2E97}"/>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2770FD5C-B0BF-4D4D-9F87-3BFBBA37FDC6}"/>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A usable proposal</a:t>
            </a:r>
          </a:p>
        </p:txBody>
      </p:sp>
      <p:sp>
        <p:nvSpPr>
          <p:cNvPr id="3" name="">
            <a:extLst xmlns:a="http://schemas.openxmlformats.org/drawingml/2006/main">
              <a:ext uri="{FF2B5EF4-FFF2-40B4-BE49-F238E27FC236}">
                <a16:creationId xmlns:a16="http://schemas.microsoft.com/office/drawing/2014/main" id="{B17EB864-32E0-467F-81A9-597D4B0C7564}"/>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Write a specific, testable production intention.</a:t>
            </a:r>
          </a:p>
        </p:txBody>
      </p:sp>
      <p:sp>
        <p:nvSpPr>
          <p:cNvPr id="4" name="">
            <a:extLst xmlns:a="http://schemas.openxmlformats.org/drawingml/2006/main">
              <a:ext uri="{FF2B5EF4-FFF2-40B4-BE49-F238E27FC236}">
                <a16:creationId xmlns:a16="http://schemas.microsoft.com/office/drawing/2014/main" id="{773491E8-76EA-43FE-A420-F552A256FEAC}"/>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PLAN</a:t>
            </a:r>
          </a:p>
        </p:txBody>
      </p:sp>
      <p:sp>
        <p:nvSpPr>
          <p:cNvPr id="5" name="">
            <a:extLst xmlns:a="http://schemas.openxmlformats.org/drawingml/2006/main">
              <a:ext uri="{FF2B5EF4-FFF2-40B4-BE49-F238E27FC236}">
                <a16:creationId xmlns:a16="http://schemas.microsoft.com/office/drawing/2014/main" id="{7D4DB7CD-AF25-4F24-8702-F1E4C6E7557F}"/>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Message + audience + product</a:t>
            </a:r>
          </a:p>
        </p:txBody>
      </p:sp>
      <p:sp>
        <p:nvSpPr>
          <p:cNvPr id="6" name="">
            <a:extLst xmlns:a="http://schemas.openxmlformats.org/drawingml/2006/main">
              <a:ext uri="{FF2B5EF4-FFF2-40B4-BE49-F238E27FC236}">
                <a16:creationId xmlns:a16="http://schemas.microsoft.com/office/drawing/2014/main" id="{774E9316-F110-4DBC-B54F-5FC478AE9FB2}"/>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C26686E-2B65-456F-997A-99C40C9A05BD}"/>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TEST</a:t>
            </a:r>
          </a:p>
        </p:txBody>
      </p:sp>
      <p:sp>
        <p:nvSpPr>
          <p:cNvPr id="8" name="">
            <a:extLst xmlns:a="http://schemas.openxmlformats.org/drawingml/2006/main">
              <a:ext uri="{FF2B5EF4-FFF2-40B4-BE49-F238E27FC236}">
                <a16:creationId xmlns:a16="http://schemas.microsoft.com/office/drawing/2014/main" id="{966604D0-A5F4-4FE8-87E8-10662B7D508F}"/>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Observable success check</a:t>
            </a:r>
          </a:p>
        </p:txBody>
      </p:sp>
      <p:sp>
        <p:nvSpPr>
          <p:cNvPr id="9" name="">
            <a:extLst xmlns:a="http://schemas.openxmlformats.org/drawingml/2006/main">
              <a:ext uri="{FF2B5EF4-FFF2-40B4-BE49-F238E27FC236}">
                <a16:creationId xmlns:a16="http://schemas.microsoft.com/office/drawing/2014/main" id="{A28C022E-66C1-409A-A0AA-E85D14F77DAA}"/>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AF48D29-8815-4863-9AC7-08485F547E11}"/>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REVISE</a:t>
            </a:r>
          </a:p>
        </p:txBody>
      </p:sp>
      <p:sp>
        <p:nvSpPr>
          <p:cNvPr id="11" name="">
            <a:extLst xmlns:a="http://schemas.openxmlformats.org/drawingml/2006/main">
              <a:ext uri="{FF2B5EF4-FFF2-40B4-BE49-F238E27FC236}">
                <a16:creationId xmlns:a16="http://schemas.microsoft.com/office/drawing/2014/main" id="{C1EA3844-C8ED-4271-9505-EB530098B26A}"/>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Risk + fallback + next decision</a:t>
            </a:r>
          </a:p>
        </p:txBody>
      </p:sp>
      <p:sp>
        <p:nvSpPr>
          <p:cNvPr id="12" name="">
            <a:extLst xmlns:a="http://schemas.openxmlformats.org/drawingml/2006/main">
              <a:ext uri="{FF2B5EF4-FFF2-40B4-BE49-F238E27FC236}">
                <a16:creationId xmlns:a16="http://schemas.microsoft.com/office/drawing/2014/main" id="{9DA85CA3-6AF4-4DB9-995F-21D8559FD0F4}"/>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4E13F1AB-A879-4BAA-A446-4403BD537CAE}"/>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Message and intended audience.</a:t>
            </a:r>
          </a:p>
        </p:txBody>
      </p:sp>
      <p:sp>
        <p:nvSpPr>
          <p:cNvPr id="14" name="">
            <a:extLst xmlns:a="http://schemas.openxmlformats.org/drawingml/2006/main">
              <a:ext uri="{FF2B5EF4-FFF2-40B4-BE49-F238E27FC236}">
                <a16:creationId xmlns:a16="http://schemas.microsoft.com/office/drawing/2014/main" id="{0E7E5E06-68FA-469D-810D-AF3D5944E073}"/>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Message, emotion and viewing context.</a:t>
            </a:r>
          </a:p>
        </p:txBody>
      </p:sp>
      <p:sp>
        <p:nvSpPr>
          <p:cNvPr id="15" name="">
            <a:extLst xmlns:a="http://schemas.openxmlformats.org/drawingml/2006/main">
              <a:ext uri="{FF2B5EF4-FFF2-40B4-BE49-F238E27FC236}">
                <a16:creationId xmlns:a16="http://schemas.microsoft.com/office/drawing/2014/main" id="{59FE39B8-0A15-4ACE-B16E-B057A009D1D1}"/>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Product, constraints and evidence of success.</a:t>
            </a:r>
          </a:p>
        </p:txBody>
      </p:sp>
      <p:sp>
        <p:nvSpPr>
          <p:cNvPr id="16" name="">
            <a:extLst xmlns:a="http://schemas.openxmlformats.org/drawingml/2006/main">
              <a:ext uri="{FF2B5EF4-FFF2-40B4-BE49-F238E27FC236}">
                <a16:creationId xmlns:a16="http://schemas.microsoft.com/office/drawing/2014/main" id="{36317662-AD33-4C98-8751-EF1D0180CB66}"/>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212402FE-C778-43D6-A10E-05C46567BC11}"/>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5 MIN   Complete the one-page proposal using your own event message. Include one real risk and a fallback.</a:t>
            </a:r>
          </a:p>
        </p:txBody>
      </p:sp>
      <p:sp>
        <p:nvSpPr>
          <p:cNvPr id="18" name="">
            <a:extLst xmlns:a="http://schemas.openxmlformats.org/drawingml/2006/main">
              <a:ext uri="{FF2B5EF4-FFF2-40B4-BE49-F238E27FC236}">
                <a16:creationId xmlns:a16="http://schemas.microsoft.com/office/drawing/2014/main" id="{7D9F8413-787B-4A12-8A70-EB4E68898328}"/>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02 / 16   ·   Learning Studio • original teaching model; not a real campaign</a:t>
            </a:r>
          </a:p>
        </p:txBody>
      </p:sp>
    </p:spTree>
    <p:extLst>
      <p:ext uri="{BB962C8B-B14F-4D97-AF65-F5344CB8AC3E}">
        <p14:creationId xmlns:p14="http://schemas.microsoft.com/office/powerpoint/2010/main" val="988713126"/>
      </p:ext>
    </p:extLst>
  </p:cSld>
</p:sld>
</file>

<file path=ppt/slides/slide3.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FEB3645-ECD4-434B-B1B8-901A2F3AC76D}"/>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C1F48154-EFC1-4EDC-BC66-C2D6C376F2ED}"/>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Research an image; do not copy its answer</a:t>
            </a:r>
          </a:p>
        </p:txBody>
      </p:sp>
      <p:sp>
        <p:nvSpPr>
          <p:cNvPr id="3" name="">
            <a:extLst xmlns:a="http://schemas.openxmlformats.org/drawingml/2006/main">
              <a:ext uri="{FF2B5EF4-FFF2-40B4-BE49-F238E27FC236}">
                <a16:creationId xmlns:a16="http://schemas.microsoft.com/office/drawing/2014/main" id="{7F9F84CD-76EE-4EA1-8B45-D4FE2C2466F7}"/>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References should inform a decision you can explain.</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e9f4628b5844348"/>
          <a:stretch xmlns:a="http://schemas.openxmlformats.org/drawingml/2006/main"/>
        </p:blipFill>
        <p:spPr>
          <a:xfrm xmlns:a="http://schemas.openxmlformats.org/drawingml/2006/main">
            <a:off x="609600" y="2671319"/>
            <a:ext cx="3009900" cy="1886837"/>
          </a:xfrm>
          <a:prstGeom xmlns:a="http://schemas.openxmlformats.org/drawingml/2006/main" prst="rect">
            <a:avLst/>
          </a:prstGeom>
        </p:spPr>
      </p:pic>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735e931bbea453c"/>
          <a:stretch xmlns:a="http://schemas.openxmlformats.org/drawingml/2006/main"/>
        </p:blipFill>
        <p:spPr>
          <a:xfrm xmlns:a="http://schemas.openxmlformats.org/drawingml/2006/main">
            <a:off x="3829050" y="2768203"/>
            <a:ext cx="3009900" cy="1693069"/>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CDC9164E-A4C2-4DC9-B946-7722F252AE8C}"/>
              </a:ext>
            </a:extLst>
          </p:cNvPr>
          <p:cNvSpPr>
            <a:spLocks xmlns:a="http://schemas.openxmlformats.org/drawingml/2006/main" noGrp="1"/>
          </p:cNvSpPr>
          <p:nvPr/>
        </p:nvSpPr>
        <p:spPr>
          <a:xfrm xmlns:a="http://schemas.openxmlformats.org/drawingml/2006/main">
            <a:off x="609600" y="5143500"/>
            <a:ext cx="30289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IKEA catalogue · 1951</a:t>
            </a:r>
          </a:p>
        </p:txBody>
      </p:sp>
      <p:sp>
        <p:nvSpPr>
          <p:cNvPr id="7" name="">
            <a:extLst xmlns:a="http://schemas.openxmlformats.org/drawingml/2006/main">
              <a:ext uri="{FF2B5EF4-FFF2-40B4-BE49-F238E27FC236}">
                <a16:creationId xmlns:a16="http://schemas.microsoft.com/office/drawing/2014/main" id="{6D5AF0A9-8674-4A8A-83AD-7D22783D3ACD}"/>
              </a:ext>
            </a:extLst>
          </p:cNvPr>
          <p:cNvSpPr>
            <a:spLocks xmlns:a="http://schemas.openxmlformats.org/drawingml/2006/main" noGrp="1"/>
          </p:cNvSpPr>
          <p:nvPr/>
        </p:nvSpPr>
        <p:spPr>
          <a:xfrm xmlns:a="http://schemas.openxmlformats.org/drawingml/2006/main">
            <a:off x="3829050" y="5143500"/>
            <a:ext cx="3048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8384F"/>
                </a:solidFill>
                <a:latin typeface="Helvetica Neue"/>
                <a:ea typeface="Helvetica Neue"/>
                <a:cs typeface="Helvetica Neue"/>
              </a:defRPr>
            </a:pPr>
            <a:r>
              <a:rPr sz="1500" b="0">
                <a:solidFill>
                  <a:srgbClr val="18384F"/>
                </a:solidFill>
                <a:latin typeface="Helvetica Neue"/>
                <a:ea typeface="Helvetica Neue"/>
                <a:cs typeface="Helvetica Neue"/>
              </a:rPr>
              <a:t>Design Festival · 2025</a:t>
            </a:r>
          </a:p>
        </p:txBody>
      </p:sp>
      <p:sp>
        <p:nvSpPr>
          <p:cNvPr id="8" name="">
            <a:extLst xmlns:a="http://schemas.openxmlformats.org/drawingml/2006/main">
              <a:ext uri="{FF2B5EF4-FFF2-40B4-BE49-F238E27FC236}">
                <a16:creationId xmlns:a16="http://schemas.microsoft.com/office/drawing/2014/main" id="{DE533A45-17A1-4C1D-AA72-7F497782B10B}"/>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Record maker, date, source and viewing context.</a:t>
            </a:r>
          </a:p>
        </p:txBody>
      </p:sp>
      <p:sp>
        <p:nvSpPr>
          <p:cNvPr id="9" name="">
            <a:extLst xmlns:a="http://schemas.openxmlformats.org/drawingml/2006/main">
              <a:ext uri="{FF2B5EF4-FFF2-40B4-BE49-F238E27FC236}">
                <a16:creationId xmlns:a16="http://schemas.microsoft.com/office/drawing/2014/main" id="{26590B68-416E-4760-8ED4-C3764AC3CD4C}"/>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Identify a visible choice and the job it performs.</a:t>
            </a:r>
          </a:p>
        </p:txBody>
      </p:sp>
      <p:sp>
        <p:nvSpPr>
          <p:cNvPr id="10" name="">
            <a:extLst xmlns:a="http://schemas.openxmlformats.org/drawingml/2006/main">
              <a:ext uri="{FF2B5EF4-FFF2-40B4-BE49-F238E27FC236}">
                <a16:creationId xmlns:a16="http://schemas.microsoft.com/office/drawing/2014/main" id="{B4BE1DF6-47C1-4F9F-B539-B86B2F167EC5}"/>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Distinguish observation, documented intention and interpretation.</a:t>
            </a:r>
          </a:p>
        </p:txBody>
      </p:sp>
      <p:sp>
        <p:nvSpPr>
          <p:cNvPr id="11" name="">
            <a:extLst xmlns:a="http://schemas.openxmlformats.org/drawingml/2006/main">
              <a:ext uri="{FF2B5EF4-FFF2-40B4-BE49-F238E27FC236}">
                <a16:creationId xmlns:a16="http://schemas.microsoft.com/office/drawing/2014/main" id="{325F2AB5-0F6A-497B-8812-353234581031}"/>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E9889E0-E4A9-45E0-A43B-36C7F2226BEB}"/>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Extract one principle from each reference, then propose an original application to your community arts brief.</a:t>
            </a:r>
          </a:p>
        </p:txBody>
      </p:sp>
      <p:sp>
        <p:nvSpPr>
          <p:cNvPr id="13" name="">
            <a:extLst xmlns:a="http://schemas.openxmlformats.org/drawingml/2006/main">
              <a:ext uri="{FF2B5EF4-FFF2-40B4-BE49-F238E27FC236}">
                <a16:creationId xmlns:a16="http://schemas.microsoft.com/office/drawing/2014/main" id="{55EE495C-AF1E-4B93-A59B-CB7DBCCA5A2C}"/>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03 / 16   ·   IKEA Museum • catalogue 1951 / logo 1984 • © rights holders</a:t>
            </a:r>
          </a:p>
        </p:txBody>
      </p:sp>
    </p:spTree>
    <p:extLst>
      <p:ext uri="{BB962C8B-B14F-4D97-AF65-F5344CB8AC3E}">
        <p14:creationId xmlns:p14="http://schemas.microsoft.com/office/powerpoint/2010/main" val="1525502977"/>
      </p:ext>
    </p:extLst>
  </p:cSld>
</p:sld>
</file>

<file path=ppt/slides/slide4.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EE293437-D581-424B-9F9D-1EFD25DAEBBA}"/>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2E6B1128-0F32-4549-ADF7-A0143B059D5B}"/>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Mood board, thumbnail and artboard</a:t>
            </a:r>
          </a:p>
        </p:txBody>
      </p:sp>
      <p:sp>
        <p:nvSpPr>
          <p:cNvPr id="3" name="">
            <a:extLst xmlns:a="http://schemas.openxmlformats.org/drawingml/2006/main">
              <a:ext uri="{FF2B5EF4-FFF2-40B4-BE49-F238E27FC236}">
                <a16:creationId xmlns:a16="http://schemas.microsoft.com/office/drawing/2014/main" id="{1D879839-BE56-443A-9558-CC0DD6C661C0}"/>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Three planning tools do different work.</a:t>
            </a:r>
          </a:p>
        </p:txBody>
      </p:sp>
      <p:sp>
        <p:nvSpPr>
          <p:cNvPr id="4" name="">
            <a:extLst xmlns:a="http://schemas.openxmlformats.org/drawingml/2006/main">
              <a:ext uri="{FF2B5EF4-FFF2-40B4-BE49-F238E27FC236}">
                <a16:creationId xmlns:a16="http://schemas.microsoft.com/office/drawing/2014/main" id="{69556077-507E-4596-A606-B56207526162}"/>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66569"/>
                </a:solidFill>
                <a:latin typeface="Helvetica Neue"/>
                <a:ea typeface="Helvetica Neue"/>
                <a:cs typeface="Helvetica Neue"/>
              </a:defRPr>
            </a:pPr>
            <a:r>
              <a:rPr sz="1650" b="0">
                <a:solidFill>
                  <a:srgbClr val="166569"/>
                </a:solidFill>
                <a:latin typeface="Helvetica Neue"/>
                <a:ea typeface="Helvetica Neue"/>
                <a:cs typeface="Helvetica Neue"/>
              </a:rPr>
              <a:t>Mood board</a:t>
            </a:r>
          </a:p>
        </p:txBody>
      </p:sp>
      <p:sp>
        <p:nvSpPr>
          <p:cNvPr id="5" name="">
            <a:extLst xmlns:a="http://schemas.openxmlformats.org/drawingml/2006/main">
              <a:ext uri="{FF2B5EF4-FFF2-40B4-BE49-F238E27FC236}">
                <a16:creationId xmlns:a16="http://schemas.microsoft.com/office/drawing/2014/main" id="{D12A5BEA-F517-4BF4-91FC-4EDDE53080B0}"/>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References + reasons for a direction</a:t>
            </a:r>
          </a:p>
        </p:txBody>
      </p:sp>
      <p:sp>
        <p:nvSpPr>
          <p:cNvPr id="6" name="">
            <a:extLst xmlns:a="http://schemas.openxmlformats.org/drawingml/2006/main">
              <a:ext uri="{FF2B5EF4-FFF2-40B4-BE49-F238E27FC236}">
                <a16:creationId xmlns:a16="http://schemas.microsoft.com/office/drawing/2014/main" id="{CB31F691-8E5B-4371-A48C-B3676E5D6474}"/>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5B70FA3-7317-45C4-A4C8-4E4588338100}"/>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Thumbnail</a:t>
            </a:r>
          </a:p>
        </p:txBody>
      </p:sp>
      <p:sp>
        <p:nvSpPr>
          <p:cNvPr id="8" name="">
            <a:extLst xmlns:a="http://schemas.openxmlformats.org/drawingml/2006/main">
              <a:ext uri="{FF2B5EF4-FFF2-40B4-BE49-F238E27FC236}">
                <a16:creationId xmlns:a16="http://schemas.microsoft.com/office/drawing/2014/main" id="{091B068F-C198-418C-B232-F2AC730383ED}"/>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Quick composition alternatives</a:t>
            </a:r>
          </a:p>
        </p:txBody>
      </p:sp>
      <p:sp>
        <p:nvSpPr>
          <p:cNvPr id="9" name="">
            <a:extLst xmlns:a="http://schemas.openxmlformats.org/drawingml/2006/main">
              <a:ext uri="{FF2B5EF4-FFF2-40B4-BE49-F238E27FC236}">
                <a16:creationId xmlns:a16="http://schemas.microsoft.com/office/drawing/2014/main" id="{3DFC9FA8-962F-4BD5-8B67-3788F14F7C17}"/>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34E127D-D732-40E8-BF31-D5BCA285236B}"/>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Artboard</a:t>
            </a:r>
          </a:p>
        </p:txBody>
      </p:sp>
      <p:sp>
        <p:nvSpPr>
          <p:cNvPr id="11" name="">
            <a:extLst xmlns:a="http://schemas.openxmlformats.org/drawingml/2006/main">
              <a:ext uri="{FF2B5EF4-FFF2-40B4-BE49-F238E27FC236}">
                <a16:creationId xmlns:a16="http://schemas.microsoft.com/office/drawing/2014/main" id="{015CF1C0-0B2A-4855-ABB9-9B7586D5F811}"/>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Defined production layout</a:t>
            </a:r>
          </a:p>
        </p:txBody>
      </p:sp>
      <p:sp>
        <p:nvSpPr>
          <p:cNvPr id="12" name="">
            <a:extLst xmlns:a="http://schemas.openxmlformats.org/drawingml/2006/main">
              <a:ext uri="{FF2B5EF4-FFF2-40B4-BE49-F238E27FC236}">
                <a16:creationId xmlns:a16="http://schemas.microsoft.com/office/drawing/2014/main" id="{E3419D7C-8200-4514-9CC8-5E3D5039824E}"/>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E14DED7-CCC7-414E-B143-C044982F1D02}"/>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Mood board: a visual direction and its reasons.</a:t>
            </a:r>
          </a:p>
        </p:txBody>
      </p:sp>
      <p:sp>
        <p:nvSpPr>
          <p:cNvPr id="14" name="">
            <a:extLst xmlns:a="http://schemas.openxmlformats.org/drawingml/2006/main">
              <a:ext uri="{FF2B5EF4-FFF2-40B4-BE49-F238E27FC236}">
                <a16:creationId xmlns:a16="http://schemas.microsoft.com/office/drawing/2014/main" id="{DA5E143C-91E9-40C6-A000-6FAF08D2720D}"/>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Thumbnail: a quick composition alternative.</a:t>
            </a:r>
          </a:p>
        </p:txBody>
      </p:sp>
      <p:sp>
        <p:nvSpPr>
          <p:cNvPr id="15" name="">
            <a:extLst xmlns:a="http://schemas.openxmlformats.org/drawingml/2006/main">
              <a:ext uri="{FF2B5EF4-FFF2-40B4-BE49-F238E27FC236}">
                <a16:creationId xmlns:a16="http://schemas.microsoft.com/office/drawing/2014/main" id="{33752563-AD56-4568-B4A2-3469F8119C90}"/>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Artboard: a defined production layout in a document.</a:t>
            </a:r>
          </a:p>
        </p:txBody>
      </p:sp>
      <p:sp>
        <p:nvSpPr>
          <p:cNvPr id="16" name="">
            <a:extLst xmlns:a="http://schemas.openxmlformats.org/drawingml/2006/main">
              <a:ext uri="{FF2B5EF4-FFF2-40B4-BE49-F238E27FC236}">
                <a16:creationId xmlns:a16="http://schemas.microsoft.com/office/drawing/2014/main" id="{FE8A3CD0-CFE5-45B2-82F1-4D842B7CAF68}"/>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2199F1C-8840-4C47-8B5D-BB85AF978337}"/>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Identify which tool you need for colour direction, composition choice and comparing output formats.</a:t>
            </a:r>
          </a:p>
        </p:txBody>
      </p:sp>
      <p:sp>
        <p:nvSpPr>
          <p:cNvPr id="18" name="">
            <a:extLst xmlns:a="http://schemas.openxmlformats.org/drawingml/2006/main">
              <a:ext uri="{FF2B5EF4-FFF2-40B4-BE49-F238E27FC236}">
                <a16:creationId xmlns:a16="http://schemas.microsoft.com/office/drawing/2014/main" id="{4411D998-1E9E-4D39-81C2-F5428689E057}"/>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04 / 16   ·   Learning Studio • original teaching model; not a real campaign</a:t>
            </a:r>
          </a:p>
        </p:txBody>
      </p:sp>
    </p:spTree>
    <p:extLst>
      <p:ext uri="{BB962C8B-B14F-4D97-AF65-F5344CB8AC3E}">
        <p14:creationId xmlns:p14="http://schemas.microsoft.com/office/powerpoint/2010/main" val="728231062"/>
      </p:ext>
    </p:extLst>
  </p:cSld>
</p:sld>
</file>

<file path=ppt/slides/slide5.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AA50130-03A0-43B0-8461-13961DA4D41F}"/>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TRY</a:t>
            </a:r>
          </a:p>
        </p:txBody>
      </p:sp>
      <p:sp>
        <p:nvSpPr>
          <p:cNvPr id="2" name="">
            <a:extLst xmlns:a="http://schemas.openxmlformats.org/drawingml/2006/main">
              <a:ext uri="{FF2B5EF4-FFF2-40B4-BE49-F238E27FC236}">
                <a16:creationId xmlns:a16="http://schemas.microsoft.com/office/drawing/2014/main" id="{1205B8F3-F3D6-41F0-881B-1A15BD5BB24A}"/>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Build a browser mood board</a:t>
            </a:r>
          </a:p>
        </p:txBody>
      </p:sp>
      <p:sp>
        <p:nvSpPr>
          <p:cNvPr id="3" name="">
            <a:extLst xmlns:a="http://schemas.openxmlformats.org/drawingml/2006/main">
              <a:ext uri="{FF2B5EF4-FFF2-40B4-BE49-F238E27FC236}">
                <a16:creationId xmlns:a16="http://schemas.microsoft.com/office/drawing/2014/main" id="{F9963D3E-93E5-4074-9182-F1D2206BE76E}"/>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Use Excalidraw without installing software.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2c396d7b1534df3"/>
          <a:stretch xmlns:a="http://schemas.openxmlformats.org/drawingml/2006/main"/>
        </p:blipFill>
        <p:spPr>
          <a:xfrm xmlns:a="http://schemas.openxmlformats.org/drawingml/2006/main">
            <a:off x="676391" y="2143125"/>
            <a:ext cx="6248168" cy="3143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31A0754-F733-4BD3-AB49-293BA5540B14}"/>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Open excalidraw.com; add permitted study references.</a:t>
            </a:r>
          </a:p>
        </p:txBody>
      </p:sp>
      <p:sp>
        <p:nvSpPr>
          <p:cNvPr id="6" name="">
            <a:extLst xmlns:a="http://schemas.openxmlformats.org/drawingml/2006/main">
              <a:ext uri="{FF2B5EF4-FFF2-40B4-BE49-F238E27FC236}">
                <a16:creationId xmlns:a16="http://schemas.microsoft.com/office/drawing/2014/main" id="{851F5544-EF6E-4987-A6BD-6C66417FC393}"/>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Add five colour samples and two type-role examples.</a:t>
            </a:r>
          </a:p>
        </p:txBody>
      </p:sp>
      <p:sp>
        <p:nvSpPr>
          <p:cNvPr id="7" name="">
            <a:extLst xmlns:a="http://schemas.openxmlformats.org/drawingml/2006/main">
              <a:ext uri="{FF2B5EF4-FFF2-40B4-BE49-F238E27FC236}">
                <a16:creationId xmlns:a16="http://schemas.microsoft.com/office/drawing/2014/main" id="{A9ECD1E0-A7C1-4ADC-8C2C-B9C4DC0D89C8}"/>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Write a reason beside each reference; save the editable scene.</a:t>
            </a:r>
          </a:p>
        </p:txBody>
      </p:sp>
      <p:sp>
        <p:nvSpPr>
          <p:cNvPr id="8" name="">
            <a:extLst xmlns:a="http://schemas.openxmlformats.org/drawingml/2006/main">
              <a:ext uri="{FF2B5EF4-FFF2-40B4-BE49-F238E27FC236}">
                <a16:creationId xmlns:a16="http://schemas.microsoft.com/office/drawing/2014/main" id="{8A72AE95-D576-4E52-9CBC-EDC4DD551144}"/>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1D0DFE2-3990-4CCA-8880-400813AF5915}"/>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10 MIN   Make one compact board for your own event message. Include reasons and source links.</a:t>
            </a:r>
          </a:p>
        </p:txBody>
      </p:sp>
      <p:sp>
        <p:nvSpPr>
          <p:cNvPr id="10" name="">
            <a:extLst xmlns:a="http://schemas.openxmlformats.org/drawingml/2006/main">
              <a:ext uri="{FF2B5EF4-FFF2-40B4-BE49-F238E27FC236}">
                <a16:creationId xmlns:a16="http://schemas.microsoft.com/office/drawing/2014/main" id="{3AE9DCDC-A3D2-44A1-B064-C23B3ED700A9}"/>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05 / 16   ·   Excalidraw • browser editor and MIT source</a:t>
            </a:r>
          </a:p>
        </p:txBody>
      </p:sp>
    </p:spTree>
    <p:extLst>
      <p:ext uri="{BB962C8B-B14F-4D97-AF65-F5344CB8AC3E}">
        <p14:creationId xmlns:p14="http://schemas.microsoft.com/office/powerpoint/2010/main" val="396085195"/>
      </p:ext>
    </p:extLst>
  </p:cSld>
</p:sld>
</file>

<file path=ppt/slides/slide6.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BF21F90D-8B61-4DF4-9FB6-D8DA831C5794}"/>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DECIDE</a:t>
            </a:r>
          </a:p>
        </p:txBody>
      </p:sp>
      <p:sp>
        <p:nvSpPr>
          <p:cNvPr id="2" name="">
            <a:extLst xmlns:a="http://schemas.openxmlformats.org/drawingml/2006/main">
              <a:ext uri="{FF2B5EF4-FFF2-40B4-BE49-F238E27FC236}">
                <a16:creationId xmlns:a16="http://schemas.microsoft.com/office/drawing/2014/main" id="{EAD096F0-D687-47BA-AD05-28A422A04D28}"/>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Three genuinely different directions</a:t>
            </a:r>
          </a:p>
        </p:txBody>
      </p:sp>
      <p:sp>
        <p:nvSpPr>
          <p:cNvPr id="3" name="">
            <a:extLst xmlns:a="http://schemas.openxmlformats.org/drawingml/2006/main">
              <a:ext uri="{FF2B5EF4-FFF2-40B4-BE49-F238E27FC236}">
                <a16:creationId xmlns:a16="http://schemas.microsoft.com/office/drawing/2014/main" id="{C00FC710-A06A-406E-AF87-16CBE7633879}"/>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Change the composition or visual idea, then compare.</a:t>
            </a:r>
          </a:p>
        </p:txBody>
      </p:sp>
      <p:sp>
        <p:nvSpPr>
          <p:cNvPr id="4" name="">
            <a:extLst xmlns:a="http://schemas.openxmlformats.org/drawingml/2006/main">
              <a:ext uri="{FF2B5EF4-FFF2-40B4-BE49-F238E27FC236}">
                <a16:creationId xmlns:a16="http://schemas.microsoft.com/office/drawing/2014/main" id="{4B68EB02-0886-46D5-9C8B-7C01E1179DDA}"/>
              </a:ext>
            </a:extLst>
          </p:cNvPr>
          <p:cNvSpPr>
            <a:spLocks xmlns:a="http://schemas.openxmlformats.org/drawingml/2006/main" noGrp="1"/>
          </p:cNvSpPr>
          <p:nvPr/>
        </p:nvSpPr>
        <p:spPr>
          <a:xfrm xmlns:a="http://schemas.openxmlformats.org/drawingml/2006/main">
            <a:off x="609600" y="2266950"/>
            <a:ext cx="1857375" cy="2524125"/>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0D7FCA0-E7B7-43F6-AD79-8A2AFE5B12EE}"/>
              </a:ext>
            </a:extLst>
          </p:cNvPr>
          <p:cNvSpPr>
            <a:spLocks xmlns:a="http://schemas.openxmlformats.org/drawingml/2006/main" noGrp="1"/>
          </p:cNvSpPr>
          <p:nvPr/>
        </p:nvSpPr>
        <p:spPr>
          <a:xfrm xmlns:a="http://schemas.openxmlformats.org/drawingml/2006/main">
            <a:off x="895350" y="2552700"/>
            <a:ext cx="1285875" cy="1161098"/>
          </a:xfrm>
          <a:prstGeom xmlns:a="http://schemas.openxmlformats.org/drawingml/2006/main" prst="rect">
            <a:avLst/>
          </a:prstGeom>
          <a:solidFill xmlns:a="http://schemas.openxmlformats.org/drawingml/2006/main">
            <a:srgbClr val="8CBAB8"/>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0C096106-2106-42FB-92B5-CD6D169471D8}"/>
              </a:ext>
            </a:extLst>
          </p:cNvPr>
          <p:cNvSpPr>
            <a:spLocks xmlns:a="http://schemas.openxmlformats.org/drawingml/2006/main" noGrp="1"/>
          </p:cNvSpPr>
          <p:nvPr/>
        </p:nvSpPr>
        <p:spPr>
          <a:xfrm xmlns:a="http://schemas.openxmlformats.org/drawingml/2006/main">
            <a:off x="819150" y="3781425"/>
            <a:ext cx="14382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F6F0E6"/>
                </a:solidFill>
                <a:latin typeface="Helvetica Neue"/>
                <a:ea typeface="Helvetica Neue"/>
                <a:cs typeface="Helvetica Neue"/>
              </a:defRPr>
            </a:pPr>
            <a:r>
              <a:rPr sz="2400" b="1">
                <a:solidFill>
                  <a:srgbClr val="F6F0E6"/>
                </a:solidFill>
                <a:latin typeface="Helvetica Neue"/>
                <a:ea typeface="Helvetica Neue"/>
                <a:cs typeface="Helvetica Neue"/>
              </a:rPr>
              <a:t>ARTS</a:t>
            </a:r>
          </a:p>
          <a:p xmlns:a="http://schemas.openxmlformats.org/drawingml/2006/main">
            <a:pPr>
              <a:defRPr sz="2400" b="1">
                <a:solidFill>
                  <a:srgbClr val="F6F0E6"/>
                </a:solidFill>
                <a:latin typeface="Helvetica Neue"/>
                <a:ea typeface="Helvetica Neue"/>
                <a:cs typeface="Helvetica Neue"/>
              </a:defRPr>
            </a:pPr>
            <a:r>
              <a:rPr sz="2400" b="1">
                <a:solidFill>
                  <a:srgbClr val="F6F0E6"/>
                </a:solidFill>
                <a:latin typeface="Helvetica Neue"/>
                <a:ea typeface="Helvetica Neue"/>
                <a:cs typeface="Helvetica Neue"/>
              </a:rPr>
              <a:t>FAIR</a:t>
            </a:r>
          </a:p>
        </p:txBody>
      </p:sp>
      <p:sp>
        <p:nvSpPr>
          <p:cNvPr id="7" name="">
            <a:extLst xmlns:a="http://schemas.openxmlformats.org/drawingml/2006/main">
              <a:ext uri="{FF2B5EF4-FFF2-40B4-BE49-F238E27FC236}">
                <a16:creationId xmlns:a16="http://schemas.microsoft.com/office/drawing/2014/main" id="{D1BD104E-4313-4B6E-B29E-AE0F6512E500}"/>
              </a:ext>
            </a:extLst>
          </p:cNvPr>
          <p:cNvSpPr>
            <a:spLocks xmlns:a="http://schemas.openxmlformats.org/drawingml/2006/main" noGrp="1"/>
          </p:cNvSpPr>
          <p:nvPr/>
        </p:nvSpPr>
        <p:spPr>
          <a:xfrm xmlns:a="http://schemas.openxmlformats.org/drawingml/2006/main">
            <a:off x="609600" y="4953000"/>
            <a:ext cx="2000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Image-led</a:t>
            </a:r>
          </a:p>
        </p:txBody>
      </p:sp>
      <p:sp>
        <p:nvSpPr>
          <p:cNvPr id="8" name="">
            <a:extLst xmlns:a="http://schemas.openxmlformats.org/drawingml/2006/main">
              <a:ext uri="{FF2B5EF4-FFF2-40B4-BE49-F238E27FC236}">
                <a16:creationId xmlns:a16="http://schemas.microsoft.com/office/drawing/2014/main" id="{A92EF662-FB54-45BD-AAB9-2C0C48AB7E9B}"/>
              </a:ext>
            </a:extLst>
          </p:cNvPr>
          <p:cNvSpPr>
            <a:spLocks xmlns:a="http://schemas.openxmlformats.org/drawingml/2006/main" noGrp="1"/>
          </p:cNvSpPr>
          <p:nvPr/>
        </p:nvSpPr>
        <p:spPr>
          <a:xfrm xmlns:a="http://schemas.openxmlformats.org/drawingml/2006/main">
            <a:off x="2705100" y="2266950"/>
            <a:ext cx="1857375" cy="2524125"/>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9AB5AA0-7864-4109-B182-31B09B2D0E43}"/>
              </a:ext>
            </a:extLst>
          </p:cNvPr>
          <p:cNvSpPr>
            <a:spLocks xmlns:a="http://schemas.openxmlformats.org/drawingml/2006/main" noGrp="1"/>
          </p:cNvSpPr>
          <p:nvPr/>
        </p:nvSpPr>
        <p:spPr>
          <a:xfrm xmlns:a="http://schemas.openxmlformats.org/drawingml/2006/main">
            <a:off x="3373755" y="2600325"/>
            <a:ext cx="520065" cy="1009650"/>
          </a:xfrm>
          <a:prstGeom xmlns:a="http://schemas.openxmlformats.org/drawingml/2006/main" prst="ellipse">
            <a:avLst/>
          </a:prstGeom>
          <a:solidFill xmlns:a="http://schemas.openxmlformats.org/drawingml/2006/main">
            <a:srgbClr val="F4B86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0AB1830-FD3C-47AE-88B5-934F1D7DD717}"/>
              </a:ext>
            </a:extLst>
          </p:cNvPr>
          <p:cNvSpPr>
            <a:spLocks xmlns:a="http://schemas.openxmlformats.org/drawingml/2006/main" noGrp="1"/>
          </p:cNvSpPr>
          <p:nvPr/>
        </p:nvSpPr>
        <p:spPr>
          <a:xfrm xmlns:a="http://schemas.openxmlformats.org/drawingml/2006/main">
            <a:off x="2876550" y="3831908"/>
            <a:ext cx="15144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F6F0E6"/>
                </a:solidFill>
                <a:latin typeface="Helvetica Neue"/>
                <a:ea typeface="Helvetica Neue"/>
                <a:cs typeface="Helvetica Neue"/>
              </a:defRPr>
            </a:pPr>
            <a:r>
              <a:rPr sz="2250" b="1">
                <a:solidFill>
                  <a:srgbClr val="F6F0E6"/>
                </a:solidFill>
                <a:latin typeface="Helvetica Neue"/>
                <a:ea typeface="Helvetica Neue"/>
                <a:cs typeface="Helvetica Neue"/>
              </a:rPr>
              <a:t>ARTS</a:t>
            </a:r>
          </a:p>
          <a:p xmlns:a="http://schemas.openxmlformats.org/drawingml/2006/main">
            <a:pPr>
              <a:defRPr sz="2250" b="1">
                <a:solidFill>
                  <a:srgbClr val="F6F0E6"/>
                </a:solidFill>
                <a:latin typeface="Helvetica Neue"/>
                <a:ea typeface="Helvetica Neue"/>
                <a:cs typeface="Helvetica Neue"/>
              </a:defRPr>
            </a:pPr>
            <a:r>
              <a:rPr sz="2250" b="1">
                <a:solidFill>
                  <a:srgbClr val="F6F0E6"/>
                </a:solidFill>
                <a:latin typeface="Helvetica Neue"/>
                <a:ea typeface="Helvetica Neue"/>
                <a:cs typeface="Helvetica Neue"/>
              </a:rPr>
              <a:t>FAIR</a:t>
            </a:r>
          </a:p>
        </p:txBody>
      </p:sp>
      <p:sp>
        <p:nvSpPr>
          <p:cNvPr id="11" name="">
            <a:extLst xmlns:a="http://schemas.openxmlformats.org/drawingml/2006/main">
              <a:ext uri="{FF2B5EF4-FFF2-40B4-BE49-F238E27FC236}">
                <a16:creationId xmlns:a16="http://schemas.microsoft.com/office/drawing/2014/main" id="{F2CBA50F-B0D5-4793-B1D1-33E83A4EADE8}"/>
              </a:ext>
            </a:extLst>
          </p:cNvPr>
          <p:cNvSpPr>
            <a:spLocks xmlns:a="http://schemas.openxmlformats.org/drawingml/2006/main" noGrp="1"/>
          </p:cNvSpPr>
          <p:nvPr/>
        </p:nvSpPr>
        <p:spPr>
          <a:xfrm xmlns:a="http://schemas.openxmlformats.org/drawingml/2006/main">
            <a:off x="2705100" y="4953000"/>
            <a:ext cx="2000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Symbol-led</a:t>
            </a:r>
          </a:p>
        </p:txBody>
      </p:sp>
      <p:sp>
        <p:nvSpPr>
          <p:cNvPr id="12" name="">
            <a:extLst xmlns:a="http://schemas.openxmlformats.org/drawingml/2006/main">
              <a:ext uri="{FF2B5EF4-FFF2-40B4-BE49-F238E27FC236}">
                <a16:creationId xmlns:a16="http://schemas.microsoft.com/office/drawing/2014/main" id="{0D01D141-37D0-448E-822F-0FB6E546850E}"/>
              </a:ext>
            </a:extLst>
          </p:cNvPr>
          <p:cNvSpPr>
            <a:spLocks xmlns:a="http://schemas.openxmlformats.org/drawingml/2006/main" noGrp="1"/>
          </p:cNvSpPr>
          <p:nvPr/>
        </p:nvSpPr>
        <p:spPr>
          <a:xfrm xmlns:a="http://schemas.openxmlformats.org/drawingml/2006/main">
            <a:off x="4800600" y="2266950"/>
            <a:ext cx="1857375" cy="2524125"/>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4E1063CF-623A-4FF6-9A26-9F56C2DD0F58}"/>
              </a:ext>
            </a:extLst>
          </p:cNvPr>
          <p:cNvSpPr>
            <a:spLocks xmlns:a="http://schemas.openxmlformats.org/drawingml/2006/main" noGrp="1"/>
          </p:cNvSpPr>
          <p:nvPr/>
        </p:nvSpPr>
        <p:spPr>
          <a:xfrm xmlns:a="http://schemas.openxmlformats.org/drawingml/2006/main">
            <a:off x="5010150" y="2695575"/>
            <a:ext cx="1438275" cy="16659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F6F0E6"/>
                </a:solidFill>
                <a:latin typeface="Helvetica Neue"/>
                <a:ea typeface="Helvetica Neue"/>
                <a:cs typeface="Helvetica Neue"/>
              </a:defRPr>
            </a:pPr>
            <a:r>
              <a:rPr sz="2550" b="1">
                <a:solidFill>
                  <a:srgbClr val="F6F0E6"/>
                </a:solidFill>
                <a:latin typeface="Helvetica Neue"/>
                <a:ea typeface="Helvetica Neue"/>
                <a:cs typeface="Helvetica Neue"/>
              </a:rPr>
              <a:t>ARTS</a:t>
            </a:r>
          </a:p>
          <a:p xmlns:a="http://schemas.openxmlformats.org/drawingml/2006/main">
            <a:pPr>
              <a:defRPr sz="2550" b="1">
                <a:solidFill>
                  <a:srgbClr val="F6F0E6"/>
                </a:solidFill>
                <a:latin typeface="Helvetica Neue"/>
                <a:ea typeface="Helvetica Neue"/>
                <a:cs typeface="Helvetica Neue"/>
              </a:defRPr>
            </a:pPr>
            <a:r>
              <a:rPr sz="2550" b="1">
                <a:solidFill>
                  <a:srgbClr val="F6F0E6"/>
                </a:solidFill>
                <a:latin typeface="Helvetica Neue"/>
                <a:ea typeface="Helvetica Neue"/>
                <a:cs typeface="Helvetica Neue"/>
              </a:rPr>
              <a:t>FAIR</a:t>
            </a:r>
          </a:p>
        </p:txBody>
      </p:sp>
      <p:sp>
        <p:nvSpPr>
          <p:cNvPr id="14" name="">
            <a:extLst xmlns:a="http://schemas.openxmlformats.org/drawingml/2006/main">
              <a:ext uri="{FF2B5EF4-FFF2-40B4-BE49-F238E27FC236}">
                <a16:creationId xmlns:a16="http://schemas.microsoft.com/office/drawing/2014/main" id="{2DCD0770-4456-4D5E-94C3-14352102F818}"/>
              </a:ext>
            </a:extLst>
          </p:cNvPr>
          <p:cNvSpPr>
            <a:spLocks xmlns:a="http://schemas.openxmlformats.org/drawingml/2006/main" noGrp="1"/>
          </p:cNvSpPr>
          <p:nvPr/>
        </p:nvSpPr>
        <p:spPr>
          <a:xfrm xmlns:a="http://schemas.openxmlformats.org/drawingml/2006/main">
            <a:off x="5010150" y="4286250"/>
            <a:ext cx="1438275" cy="28575"/>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0AD5EB57-8872-4987-9FD6-28B224A5A1DE}"/>
              </a:ext>
            </a:extLst>
          </p:cNvPr>
          <p:cNvSpPr>
            <a:spLocks xmlns:a="http://schemas.openxmlformats.org/drawingml/2006/main" noGrp="1"/>
          </p:cNvSpPr>
          <p:nvPr/>
        </p:nvSpPr>
        <p:spPr>
          <a:xfrm xmlns:a="http://schemas.openxmlformats.org/drawingml/2006/main">
            <a:off x="4800600" y="4953000"/>
            <a:ext cx="2000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Type-led</a:t>
            </a:r>
          </a:p>
        </p:txBody>
      </p:sp>
      <p:sp>
        <p:nvSpPr>
          <p:cNvPr id="16" name="">
            <a:extLst xmlns:a="http://schemas.openxmlformats.org/drawingml/2006/main">
              <a:ext uri="{FF2B5EF4-FFF2-40B4-BE49-F238E27FC236}">
                <a16:creationId xmlns:a16="http://schemas.microsoft.com/office/drawing/2014/main" id="{D0FA3060-4745-4332-ACCF-01C8FAE18FE0}"/>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Image-led: a principal subject tells the message.</a:t>
            </a:r>
          </a:p>
        </p:txBody>
      </p:sp>
      <p:sp>
        <p:nvSpPr>
          <p:cNvPr id="17" name="">
            <a:extLst xmlns:a="http://schemas.openxmlformats.org/drawingml/2006/main">
              <a:ext uri="{FF2B5EF4-FFF2-40B4-BE49-F238E27FC236}">
                <a16:creationId xmlns:a16="http://schemas.microsoft.com/office/drawing/2014/main" id="{1D7F2A60-9900-4D8B-983F-E82FDAD2810C}"/>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Symbol-led: an object or metaphor carries the event message.</a:t>
            </a:r>
          </a:p>
        </p:txBody>
      </p:sp>
      <p:sp>
        <p:nvSpPr>
          <p:cNvPr id="18" name="">
            <a:extLst xmlns:a="http://schemas.openxmlformats.org/drawingml/2006/main">
              <a:ext uri="{FF2B5EF4-FFF2-40B4-BE49-F238E27FC236}">
                <a16:creationId xmlns:a16="http://schemas.microsoft.com/office/drawing/2014/main" id="{4F6336C6-2687-468D-A786-9A2FF6300C4B}"/>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Type-led: the title’s treatment carries meaning.</a:t>
            </a:r>
          </a:p>
        </p:txBody>
      </p:sp>
      <p:sp>
        <p:nvSpPr>
          <p:cNvPr id="19" name="">
            <a:extLst xmlns:a="http://schemas.openxmlformats.org/drawingml/2006/main">
              <a:ext uri="{FF2B5EF4-FFF2-40B4-BE49-F238E27FC236}">
                <a16:creationId xmlns:a16="http://schemas.microsoft.com/office/drawing/2014/main" id="{2F7518D0-7E76-44DE-8546-49951E6BDCBE}"/>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18C0BB0E-C6DA-4B1E-97FA-F60CA9DD2CC8}"/>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6 MIN   Sketch three small alternatives in 6 minutes; write the job of each.</a:t>
            </a:r>
          </a:p>
        </p:txBody>
      </p:sp>
      <p:sp>
        <p:nvSpPr>
          <p:cNvPr id="21" name="">
            <a:extLst xmlns:a="http://schemas.openxmlformats.org/drawingml/2006/main">
              <a:ext uri="{FF2B5EF4-FFF2-40B4-BE49-F238E27FC236}">
                <a16:creationId xmlns:a16="http://schemas.microsoft.com/office/drawing/2014/main" id="{0B78807A-0577-414B-816D-5B2029408282}"/>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06 / 16   ·   Learning Studio • original teaching model; not a real campaign</a:t>
            </a:r>
          </a:p>
        </p:txBody>
      </p:sp>
    </p:spTree>
    <p:extLst>
      <p:ext uri="{BB962C8B-B14F-4D97-AF65-F5344CB8AC3E}">
        <p14:creationId xmlns:p14="http://schemas.microsoft.com/office/powerpoint/2010/main" val="728414766"/>
      </p:ext>
    </p:extLst>
  </p:cSld>
</p:sld>
</file>

<file path=ppt/slides/slide7.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4F2D0033-F7D4-48D3-95EB-DD9FE5E5DB79}"/>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B19D4553-5AE9-42A3-AC16-E38B8B42C92A}"/>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Choose against the brief</a:t>
            </a:r>
          </a:p>
        </p:txBody>
      </p:sp>
      <p:sp>
        <p:nvSpPr>
          <p:cNvPr id="3" name="">
            <a:extLst xmlns:a="http://schemas.openxmlformats.org/drawingml/2006/main">
              <a:ext uri="{FF2B5EF4-FFF2-40B4-BE49-F238E27FC236}">
                <a16:creationId xmlns:a16="http://schemas.microsoft.com/office/drawing/2014/main" id="{BCEE8E81-A4BD-4E9E-A6CF-BD36BC476D02}"/>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Retain the rejected option and explain the trade-off.</a:t>
            </a:r>
          </a:p>
        </p:txBody>
      </p:sp>
      <p:sp>
        <p:nvSpPr>
          <p:cNvPr id="4" name="">
            <a:extLst xmlns:a="http://schemas.openxmlformats.org/drawingml/2006/main">
              <a:ext uri="{FF2B5EF4-FFF2-40B4-BE49-F238E27FC236}">
                <a16:creationId xmlns:a16="http://schemas.microsoft.com/office/drawing/2014/main" id="{541812B2-0D9C-41FE-9964-D817C4710C28}"/>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COMPARE</a:t>
            </a:r>
          </a:p>
        </p:txBody>
      </p:sp>
      <p:sp>
        <p:nvSpPr>
          <p:cNvPr id="5" name="">
            <a:extLst xmlns:a="http://schemas.openxmlformats.org/drawingml/2006/main">
              <a:ext uri="{FF2B5EF4-FFF2-40B4-BE49-F238E27FC236}">
                <a16:creationId xmlns:a16="http://schemas.microsoft.com/office/drawing/2014/main" id="{C16E0A72-CE77-48EC-A500-42351D34CBFC}"/>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Communication + feasibility</a:t>
            </a:r>
          </a:p>
        </p:txBody>
      </p:sp>
      <p:sp>
        <p:nvSpPr>
          <p:cNvPr id="6" name="">
            <a:extLst xmlns:a="http://schemas.openxmlformats.org/drawingml/2006/main">
              <a:ext uri="{FF2B5EF4-FFF2-40B4-BE49-F238E27FC236}">
                <a16:creationId xmlns:a16="http://schemas.microsoft.com/office/drawing/2014/main" id="{BF951D0F-B95B-4B1E-A051-D9FA0675AA78}"/>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A3ABD00-8635-4631-8CD3-4AFA43B2828D}"/>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CHOOSE</a:t>
            </a:r>
          </a:p>
        </p:txBody>
      </p:sp>
      <p:sp>
        <p:nvSpPr>
          <p:cNvPr id="8" name="">
            <a:extLst xmlns:a="http://schemas.openxmlformats.org/drawingml/2006/main">
              <a:ext uri="{FF2B5EF4-FFF2-40B4-BE49-F238E27FC236}">
                <a16:creationId xmlns:a16="http://schemas.microsoft.com/office/drawing/2014/main" id="{9E8CF436-3705-457D-B251-A74E796DD693}"/>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Use evidence against the brief</a:t>
            </a:r>
          </a:p>
        </p:txBody>
      </p:sp>
      <p:sp>
        <p:nvSpPr>
          <p:cNvPr id="9" name="">
            <a:extLst xmlns:a="http://schemas.openxmlformats.org/drawingml/2006/main">
              <a:ext uri="{FF2B5EF4-FFF2-40B4-BE49-F238E27FC236}">
                <a16:creationId xmlns:a16="http://schemas.microsoft.com/office/drawing/2014/main" id="{586E45CA-7C63-4A11-9027-574167EA64AC}"/>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3DFCD2C-C6F8-4775-A8D9-9D8CF9D47A4E}"/>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REJECT</a:t>
            </a:r>
          </a:p>
        </p:txBody>
      </p:sp>
      <p:sp>
        <p:nvSpPr>
          <p:cNvPr id="11" name="">
            <a:extLst xmlns:a="http://schemas.openxmlformats.org/drawingml/2006/main">
              <a:ext uri="{FF2B5EF4-FFF2-40B4-BE49-F238E27FC236}">
                <a16:creationId xmlns:a16="http://schemas.microsoft.com/office/drawing/2014/main" id="{422FCED9-8FFB-44EE-A86E-7EF9DBCBEB3B}"/>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Explain a real trade-off</a:t>
            </a:r>
          </a:p>
        </p:txBody>
      </p:sp>
      <p:sp>
        <p:nvSpPr>
          <p:cNvPr id="12" name="">
            <a:extLst xmlns:a="http://schemas.openxmlformats.org/drawingml/2006/main">
              <a:ext uri="{FF2B5EF4-FFF2-40B4-BE49-F238E27FC236}">
                <a16:creationId xmlns:a16="http://schemas.microsoft.com/office/drawing/2014/main" id="{483F4F60-674A-4325-9B85-F29C8C2BA39B}"/>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0366CFF-8D4F-4D24-86E8-00CFD4515B02}"/>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Which direction communicates the event message?</a:t>
            </a:r>
          </a:p>
        </p:txBody>
      </p:sp>
      <p:sp>
        <p:nvSpPr>
          <p:cNvPr id="14" name="">
            <a:extLst xmlns:a="http://schemas.openxmlformats.org/drawingml/2006/main">
              <a:ext uri="{FF2B5EF4-FFF2-40B4-BE49-F238E27FC236}">
                <a16:creationId xmlns:a16="http://schemas.microsoft.com/office/drawing/2014/main" id="{87771086-E058-4502-9B50-04600E16F809}"/>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Which is readable in the stated encounter?</a:t>
            </a:r>
          </a:p>
        </p:txBody>
      </p:sp>
      <p:sp>
        <p:nvSpPr>
          <p:cNvPr id="15" name="">
            <a:extLst xmlns:a="http://schemas.openxmlformats.org/drawingml/2006/main">
              <a:ext uri="{FF2B5EF4-FFF2-40B4-BE49-F238E27FC236}">
                <a16:creationId xmlns:a16="http://schemas.microsoft.com/office/drawing/2014/main" id="{EE4A4FCE-B9BD-4340-9AF4-097F53BCE16F}"/>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Which can you produce with permitted sources and taught methods?</a:t>
            </a:r>
          </a:p>
        </p:txBody>
      </p:sp>
      <p:sp>
        <p:nvSpPr>
          <p:cNvPr id="16" name="">
            <a:extLst xmlns:a="http://schemas.openxmlformats.org/drawingml/2006/main">
              <a:ext uri="{FF2B5EF4-FFF2-40B4-BE49-F238E27FC236}">
                <a16:creationId xmlns:a16="http://schemas.microsoft.com/office/drawing/2014/main" id="{5D23E552-6A13-48B5-98BD-90D144EA549A}"/>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A90E104-5C4D-4E85-B550-F2F80291DFEA}"/>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Select one direction and reject another using two criteria and visible evidence.</a:t>
            </a:r>
          </a:p>
        </p:txBody>
      </p:sp>
      <p:sp>
        <p:nvSpPr>
          <p:cNvPr id="18" name="">
            <a:extLst xmlns:a="http://schemas.openxmlformats.org/drawingml/2006/main">
              <a:ext uri="{FF2B5EF4-FFF2-40B4-BE49-F238E27FC236}">
                <a16:creationId xmlns:a16="http://schemas.microsoft.com/office/drawing/2014/main" id="{ECEBB19C-568C-4F55-A628-208937BC5832}"/>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07 / 16   ·   Learning Studio • original teaching model; not a real campaign</a:t>
            </a:r>
          </a:p>
        </p:txBody>
      </p:sp>
    </p:spTree>
    <p:extLst>
      <p:ext uri="{BB962C8B-B14F-4D97-AF65-F5344CB8AC3E}">
        <p14:creationId xmlns:p14="http://schemas.microsoft.com/office/powerpoint/2010/main" val="919812115"/>
      </p:ext>
    </p:extLst>
  </p:cSld>
</p:sld>
</file>

<file path=ppt/slides/slide8.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A1B04AB-DEB4-4B6A-9171-C17BFDF34086}"/>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9AB309B4-9984-43D8-94DD-E9783AEFCC1E}"/>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Photoshop artboards</a:t>
            </a:r>
          </a:p>
        </p:txBody>
      </p:sp>
      <p:sp>
        <p:nvSpPr>
          <p:cNvPr id="3" name="">
            <a:extLst xmlns:a="http://schemas.openxmlformats.org/drawingml/2006/main">
              <a:ext uri="{FF2B5EF4-FFF2-40B4-BE49-F238E27FC236}">
                <a16:creationId xmlns:a16="http://schemas.microsoft.com/office/drawing/2014/main" id="{FC0DE809-B8A6-4E86-9D40-C0B9717B3B92}"/>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Keep alternative layouts organised in a single source.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80b0f6db79e4fc4"/>
          <a:stretch xmlns:a="http://schemas.openxmlformats.org/drawingml/2006/main"/>
        </p:blipFill>
        <p:spPr>
          <a:xfrm xmlns:a="http://schemas.openxmlformats.org/drawingml/2006/main">
            <a:off x="609600" y="2500661"/>
            <a:ext cx="6381750" cy="242817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2F569B1-ED84-43B5-8C2F-05FEB23CD3F5}"/>
              </a:ext>
            </a:extLst>
          </p:cNvPr>
          <p:cNvSpPr>
            <a:spLocks xmlns:a="http://schemas.openxmlformats.org/drawingml/2006/main" noGrp="1"/>
          </p:cNvSpPr>
          <p:nvPr/>
        </p:nvSpPr>
        <p:spPr>
          <a:xfrm xmlns:a="http://schemas.openxmlformats.org/drawingml/2006/main">
            <a:off x="609600" y="5314950"/>
            <a:ext cx="666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0717B"/>
                </a:solidFill>
                <a:latin typeface="Helvetica Neue"/>
                <a:ea typeface="Helvetica Neue"/>
                <a:cs typeface="Helvetica Neue"/>
              </a:defRPr>
            </a:pPr>
            <a:r>
              <a:rPr sz="1275" b="0">
                <a:solidFill>
                  <a:srgbClr val="60717B"/>
                </a:solidFill>
                <a:latin typeface="Helvetica Neue"/>
                <a:ea typeface="Helvetica Neue"/>
                <a:cs typeface="Helvetica Neue"/>
              </a:rPr>
              <a:t>Earlier New Document dialog; check the selected board’s actual size</a:t>
            </a:r>
          </a:p>
        </p:txBody>
      </p:sp>
      <p:sp>
        <p:nvSpPr>
          <p:cNvPr id="6" name="">
            <a:extLst xmlns:a="http://schemas.openxmlformats.org/drawingml/2006/main">
              <a:ext uri="{FF2B5EF4-FFF2-40B4-BE49-F238E27FC236}">
                <a16:creationId xmlns:a16="http://schemas.microsoft.com/office/drawing/2014/main" id="{64C6A391-4CE5-418B-8898-F4ECC83017C0}"/>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Select the Artboard tool, grouped with the Move tool.</a:t>
            </a:r>
          </a:p>
        </p:txBody>
      </p:sp>
      <p:sp>
        <p:nvSpPr>
          <p:cNvPr id="7" name="">
            <a:extLst xmlns:a="http://schemas.openxmlformats.org/drawingml/2006/main">
              <a:ext uri="{FF2B5EF4-FFF2-40B4-BE49-F238E27FC236}">
                <a16:creationId xmlns:a16="http://schemas.microsoft.com/office/drawing/2014/main" id="{8EBE7798-4E5F-4244-B02C-55CC002D5302}"/>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Set and check the required artboard dimensions.</a:t>
            </a:r>
          </a:p>
        </p:txBody>
      </p:sp>
      <p:sp>
        <p:nvSpPr>
          <p:cNvPr id="8" name="">
            <a:extLst xmlns:a="http://schemas.openxmlformats.org/drawingml/2006/main">
              <a:ext uri="{FF2B5EF4-FFF2-40B4-BE49-F238E27FC236}">
                <a16:creationId xmlns:a16="http://schemas.microsoft.com/office/drawing/2014/main" id="{3F4E4083-8291-43E5-B378-EA84C2EB3D00}"/>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Name each board and keep its layers inside its group.</a:t>
            </a:r>
          </a:p>
        </p:txBody>
      </p:sp>
      <p:sp>
        <p:nvSpPr>
          <p:cNvPr id="9" name="">
            <a:extLst xmlns:a="http://schemas.openxmlformats.org/drawingml/2006/main">
              <a:ext uri="{FF2B5EF4-FFF2-40B4-BE49-F238E27FC236}">
                <a16:creationId xmlns:a16="http://schemas.microsoft.com/office/drawing/2014/main" id="{E9CB4EAF-CBD1-48CC-879E-8F0B71C575FB}"/>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B3E3369-4B2D-47E8-BC9D-FB62636EEF51}"/>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Before placing artwork, identify where the selected artboard’s dimensions are checked.</a:t>
            </a:r>
          </a:p>
        </p:txBody>
      </p:sp>
      <p:sp>
        <p:nvSpPr>
          <p:cNvPr id="11" name="">
            <a:extLst xmlns:a="http://schemas.openxmlformats.org/drawingml/2006/main">
              <a:ext uri="{FF2B5EF4-FFF2-40B4-BE49-F238E27FC236}">
                <a16:creationId xmlns:a16="http://schemas.microsoft.com/office/drawing/2014/main" id="{512E4775-9CE1-4E35-AC65-DE6E7208C4E7}"/>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08 / 16   ·   Adobe Photoshop • Artboards</a:t>
            </a:r>
          </a:p>
        </p:txBody>
      </p:sp>
    </p:spTree>
    <p:extLst>
      <p:ext uri="{BB962C8B-B14F-4D97-AF65-F5344CB8AC3E}">
        <p14:creationId xmlns:p14="http://schemas.microsoft.com/office/powerpoint/2010/main" val="1864353252"/>
      </p:ext>
    </p:extLst>
  </p:cSld>
</p:sld>
</file>

<file path=ppt/slides/slide9.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4D2DAF8-05AD-4D30-9694-CE3C02A04B7D}"/>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1F1FA380-F730-49CC-AE1E-5E8089D0D9F9}"/>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Dimensions are a production decision</a:t>
            </a:r>
          </a:p>
        </p:txBody>
      </p:sp>
      <p:sp>
        <p:nvSpPr>
          <p:cNvPr id="3" name="">
            <a:extLst xmlns:a="http://schemas.openxmlformats.org/drawingml/2006/main">
              <a:ext uri="{FF2B5EF4-FFF2-40B4-BE49-F238E27FC236}">
                <a16:creationId xmlns:a16="http://schemas.microsoft.com/office/drawing/2014/main" id="{EABFEE4D-533D-4CDA-83EB-11AFFE374D53}"/>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Check the actual requirement before resampling.</a:t>
            </a:r>
          </a:p>
        </p:txBody>
      </p:sp>
      <p:sp>
        <p:nvSpPr>
          <p:cNvPr id="4" name="">
            <a:extLst xmlns:a="http://schemas.openxmlformats.org/drawingml/2006/main">
              <a:ext uri="{FF2B5EF4-FFF2-40B4-BE49-F238E27FC236}">
                <a16:creationId xmlns:a16="http://schemas.microsoft.com/office/drawing/2014/main" id="{737D28F1-FBE9-45FC-8625-C587F0534564}"/>
              </a:ext>
            </a:extLst>
          </p:cNvPr>
          <p:cNvSpPr>
            <a:spLocks xmlns:a="http://schemas.openxmlformats.org/drawingml/2006/main" noGrp="1"/>
          </p:cNvSpPr>
          <p:nvPr/>
        </p:nvSpPr>
        <p:spPr>
          <a:xfrm xmlns:a="http://schemas.openxmlformats.org/drawingml/2006/main">
            <a:off x="942975" y="2409825"/>
            <a:ext cx="2028825" cy="2619375"/>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45AB98E-0863-4476-AAEE-56B7F0A484ED}"/>
              </a:ext>
            </a:extLst>
          </p:cNvPr>
          <p:cNvSpPr>
            <a:spLocks xmlns:a="http://schemas.openxmlformats.org/drawingml/2006/main" noGrp="1"/>
          </p:cNvSpPr>
          <p:nvPr/>
        </p:nvSpPr>
        <p:spPr>
          <a:xfrm xmlns:a="http://schemas.openxmlformats.org/drawingml/2006/main">
            <a:off x="4229100" y="2552700"/>
            <a:ext cx="2057400" cy="257175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AB1F194-7CD9-49A9-AD84-FB8611EDDB44}"/>
              </a:ext>
            </a:extLst>
          </p:cNvPr>
          <p:cNvSpPr>
            <a:spLocks xmlns:a="http://schemas.openxmlformats.org/drawingml/2006/main" noGrp="1"/>
          </p:cNvSpPr>
          <p:nvPr/>
        </p:nvSpPr>
        <p:spPr>
          <a:xfrm xmlns:a="http://schemas.openxmlformats.org/drawingml/2006/main">
            <a:off x="1066800" y="3009900"/>
            <a:ext cx="180975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6F0E6"/>
                </a:solidFill>
                <a:latin typeface="Helvetica Neue"/>
                <a:ea typeface="Helvetica Neue"/>
                <a:cs typeface="Helvetica Neue"/>
              </a:defRPr>
            </a:pPr>
            <a:r>
              <a:rPr sz="2025" b="1">
                <a:solidFill>
                  <a:srgbClr val="F6F0E6"/>
                </a:solidFill>
                <a:latin typeface="Helvetica Neue"/>
                <a:ea typeface="Helvetica Neue"/>
                <a:cs typeface="Helvetica Neue"/>
              </a:rPr>
              <a:t>PRINT</a:t>
            </a:r>
          </a:p>
          <a:p xmlns:a="http://schemas.openxmlformats.org/drawingml/2006/main">
            <a:pPr>
              <a:defRPr sz="2025" b="1">
                <a:solidFill>
                  <a:srgbClr val="F6F0E6"/>
                </a:solidFill>
                <a:latin typeface="Helvetica Neue"/>
                <a:ea typeface="Helvetica Neue"/>
                <a:cs typeface="Helvetica Neue"/>
              </a:defRPr>
            </a:pPr>
            <a:r>
              <a:rPr sz="2025" b="1">
                <a:solidFill>
                  <a:srgbClr val="F6F0E6"/>
                </a:solidFill>
                <a:latin typeface="Helvetica Neue"/>
                <a:ea typeface="Helvetica Neue"/>
                <a:cs typeface="Helvetica Neue"/>
              </a:rPr>
              <a:t>2550 × 3300</a:t>
            </a:r>
          </a:p>
        </p:txBody>
      </p:sp>
      <p:sp>
        <p:nvSpPr>
          <p:cNvPr id="7" name="">
            <a:extLst xmlns:a="http://schemas.openxmlformats.org/drawingml/2006/main">
              <a:ext uri="{FF2B5EF4-FFF2-40B4-BE49-F238E27FC236}">
                <a16:creationId xmlns:a16="http://schemas.microsoft.com/office/drawing/2014/main" id="{261B3828-8606-41AF-9482-F56A952B5EB8}"/>
              </a:ext>
            </a:extLst>
          </p:cNvPr>
          <p:cNvSpPr>
            <a:spLocks xmlns:a="http://schemas.openxmlformats.org/drawingml/2006/main" noGrp="1"/>
          </p:cNvSpPr>
          <p:nvPr/>
        </p:nvSpPr>
        <p:spPr>
          <a:xfrm xmlns:a="http://schemas.openxmlformats.org/drawingml/2006/main">
            <a:off x="4343400" y="3171825"/>
            <a:ext cx="1905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6F0E6"/>
                </a:solidFill>
                <a:latin typeface="Helvetica Neue"/>
                <a:ea typeface="Helvetica Neue"/>
                <a:cs typeface="Helvetica Neue"/>
              </a:defRPr>
            </a:pPr>
            <a:r>
              <a:rPr sz="2025" b="1">
                <a:solidFill>
                  <a:srgbClr val="F6F0E6"/>
                </a:solidFill>
                <a:latin typeface="Helvetica Neue"/>
                <a:ea typeface="Helvetica Neue"/>
                <a:cs typeface="Helvetica Neue"/>
              </a:rPr>
              <a:t>SCREEN</a:t>
            </a:r>
          </a:p>
          <a:p xmlns:a="http://schemas.openxmlformats.org/drawingml/2006/main">
            <a:pPr>
              <a:defRPr sz="2025" b="1">
                <a:solidFill>
                  <a:srgbClr val="F6F0E6"/>
                </a:solidFill>
                <a:latin typeface="Helvetica Neue"/>
                <a:ea typeface="Helvetica Neue"/>
                <a:cs typeface="Helvetica Neue"/>
              </a:defRPr>
            </a:pPr>
            <a:r>
              <a:rPr sz="2025" b="1">
                <a:solidFill>
                  <a:srgbClr val="F6F0E6"/>
                </a:solidFill>
                <a:latin typeface="Helvetica Neue"/>
                <a:ea typeface="Helvetica Neue"/>
                <a:cs typeface="Helvetica Neue"/>
              </a:rPr>
              <a:t>1080 × 1350</a:t>
            </a:r>
          </a:p>
        </p:txBody>
      </p:sp>
      <p:sp>
        <p:nvSpPr>
          <p:cNvPr id="8" name="">
            <a:extLst xmlns:a="http://schemas.openxmlformats.org/drawingml/2006/main">
              <a:ext uri="{FF2B5EF4-FFF2-40B4-BE49-F238E27FC236}">
                <a16:creationId xmlns:a16="http://schemas.microsoft.com/office/drawing/2014/main" id="{DB7971BE-A260-4641-B159-0070B616CEF3}"/>
              </a:ext>
            </a:extLst>
          </p:cNvPr>
          <p:cNvSpPr>
            <a:spLocks xmlns:a="http://schemas.openxmlformats.org/drawingml/2006/main" noGrp="1"/>
          </p:cNvSpPr>
          <p:nvPr/>
        </p:nvSpPr>
        <p:spPr>
          <a:xfrm xmlns:a="http://schemas.openxmlformats.org/drawingml/2006/main">
            <a:off x="609600" y="5124450"/>
            <a:ext cx="63341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8384F"/>
                </a:solidFill>
                <a:latin typeface="Helvetica Neue"/>
                <a:ea typeface="Helvetica Neue"/>
                <a:cs typeface="Helvetica Neue"/>
              </a:defRPr>
            </a:pPr>
            <a:r>
              <a:rPr sz="1725" b="0">
                <a:solidFill>
                  <a:srgbClr val="18384F"/>
                </a:solidFill>
                <a:latin typeface="Helvetica Neue"/>
                <a:ea typeface="Helvetica Neue"/>
                <a:cs typeface="Helvetica Neue"/>
              </a:rPr>
              <a:t>Different proportions; redesign the layout</a:t>
            </a:r>
          </a:p>
        </p:txBody>
      </p:sp>
      <p:sp>
        <p:nvSpPr>
          <p:cNvPr id="9" name="">
            <a:extLst xmlns:a="http://schemas.openxmlformats.org/drawingml/2006/main">
              <a:ext uri="{FF2B5EF4-FFF2-40B4-BE49-F238E27FC236}">
                <a16:creationId xmlns:a16="http://schemas.microsoft.com/office/drawing/2014/main" id="{AA15F1BF-117B-4983-A273-FD48391F65F1}"/>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Print master: 8.5 × 11 inches at 300 ppi = 2550 × 3300 pixels.</a:t>
            </a:r>
          </a:p>
        </p:txBody>
      </p:sp>
      <p:sp>
        <p:nvSpPr>
          <p:cNvPr id="10" name="">
            <a:extLst xmlns:a="http://schemas.openxmlformats.org/drawingml/2006/main">
              <a:ext uri="{FF2B5EF4-FFF2-40B4-BE49-F238E27FC236}">
                <a16:creationId xmlns:a16="http://schemas.microsoft.com/office/drawing/2014/main" id="{17757B53-90A9-4754-9701-83025D487D29}"/>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Optional screen study: 1080 × 1350 pixels.</a:t>
            </a:r>
          </a:p>
        </p:txBody>
      </p:sp>
      <p:sp>
        <p:nvSpPr>
          <p:cNvPr id="11" name="">
            <a:extLst xmlns:a="http://schemas.openxmlformats.org/drawingml/2006/main">
              <a:ext uri="{FF2B5EF4-FFF2-40B4-BE49-F238E27FC236}">
                <a16:creationId xmlns:a16="http://schemas.microsoft.com/office/drawing/2014/main" id="{EF2B2907-1471-4EE3-948F-73E370CA0991}"/>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 change of aspect ratio needs reflow, not stretching.</a:t>
            </a:r>
          </a:p>
        </p:txBody>
      </p:sp>
      <p:sp>
        <p:nvSpPr>
          <p:cNvPr id="12" name="">
            <a:extLst xmlns:a="http://schemas.openxmlformats.org/drawingml/2006/main">
              <a:ext uri="{FF2B5EF4-FFF2-40B4-BE49-F238E27FC236}">
                <a16:creationId xmlns:a16="http://schemas.microsoft.com/office/drawing/2014/main" id="{1EC08D70-A6FC-4C13-B451-92F832A6B8AF}"/>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FCA5FFCF-B562-454A-84FF-E8FCC061664F}"/>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Explain why resizing a 2550 × 3300 poster to 1080 × 1350 needs a layout check.</a:t>
            </a:r>
          </a:p>
        </p:txBody>
      </p:sp>
      <p:sp>
        <p:nvSpPr>
          <p:cNvPr id="14" name="">
            <a:extLst xmlns:a="http://schemas.openxmlformats.org/drawingml/2006/main">
              <a:ext uri="{FF2B5EF4-FFF2-40B4-BE49-F238E27FC236}">
                <a16:creationId xmlns:a16="http://schemas.microsoft.com/office/drawing/2014/main" id="{C800E7D8-A1E0-41DA-8ED2-0AFDC81CEC9A}"/>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09 / 16   ·   Adobe Photoshop • Print colour management</a:t>
            </a:r>
          </a:p>
        </p:txBody>
      </p:sp>
    </p:spTree>
    <p:extLst>
      <p:ext uri="{BB962C8B-B14F-4D97-AF65-F5344CB8AC3E}">
        <p14:creationId xmlns:p14="http://schemas.microsoft.com/office/powerpoint/2010/main" val="1343887379"/>
      </p:ext>
    </p:extLst>
  </p:cSld>
</p:sld>
</file>

<file path=ppt/slides/slide10.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F019037-3F4E-40F2-8D61-D9C197D97E02}"/>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TEST</a:t>
            </a:r>
          </a:p>
        </p:txBody>
      </p:sp>
      <p:sp>
        <p:nvSpPr>
          <p:cNvPr id="2" name="">
            <a:extLst xmlns:a="http://schemas.openxmlformats.org/drawingml/2006/main">
              <a:ext uri="{FF2B5EF4-FFF2-40B4-BE49-F238E27FC236}">
                <a16:creationId xmlns:a16="http://schemas.microsoft.com/office/drawing/2014/main" id="{823C006A-F106-4634-B3AE-A11CA8631E00}"/>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A viewer test that changes the design</a:t>
            </a:r>
          </a:p>
        </p:txBody>
      </p:sp>
      <p:sp>
        <p:nvSpPr>
          <p:cNvPr id="3" name="">
            <a:extLst xmlns:a="http://schemas.openxmlformats.org/drawingml/2006/main">
              <a:ext uri="{FF2B5EF4-FFF2-40B4-BE49-F238E27FC236}">
                <a16:creationId xmlns:a16="http://schemas.microsoft.com/office/drawing/2014/main" id="{A4285816-7141-4F16-B361-123DCC06F5A8}"/>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Ask for evidence before explaining your intention.</a:t>
            </a:r>
          </a:p>
        </p:txBody>
      </p:sp>
      <p:sp>
        <p:nvSpPr>
          <p:cNvPr id="4" name="">
            <a:extLst xmlns:a="http://schemas.openxmlformats.org/drawingml/2006/main">
              <a:ext uri="{FF2B5EF4-FFF2-40B4-BE49-F238E27FC236}">
                <a16:creationId xmlns:a16="http://schemas.microsoft.com/office/drawing/2014/main" id="{E8750362-C285-47F1-BA0F-9331F3DFC8F4}"/>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SHOW</a:t>
            </a:r>
          </a:p>
        </p:txBody>
      </p:sp>
      <p:sp>
        <p:nvSpPr>
          <p:cNvPr id="5" name="">
            <a:extLst xmlns:a="http://schemas.openxmlformats.org/drawingml/2006/main">
              <a:ext uri="{FF2B5EF4-FFF2-40B4-BE49-F238E27FC236}">
                <a16:creationId xmlns:a16="http://schemas.microsoft.com/office/drawing/2014/main" id="{10206A3F-B887-498B-8260-AE9DFEBA5DD7}"/>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Intended viewing scale</a:t>
            </a:r>
          </a:p>
        </p:txBody>
      </p:sp>
      <p:sp>
        <p:nvSpPr>
          <p:cNvPr id="6" name="">
            <a:extLst xmlns:a="http://schemas.openxmlformats.org/drawingml/2006/main">
              <a:ext uri="{FF2B5EF4-FFF2-40B4-BE49-F238E27FC236}">
                <a16:creationId xmlns:a16="http://schemas.microsoft.com/office/drawing/2014/main" id="{1649E788-C143-49BC-B525-8A0AF602798C}"/>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F94B505-63FF-483E-922E-5DCB6F6ECA2E}"/>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ASK</a:t>
            </a:r>
          </a:p>
        </p:txBody>
      </p:sp>
      <p:sp>
        <p:nvSpPr>
          <p:cNvPr id="8" name="">
            <a:extLst xmlns:a="http://schemas.openxmlformats.org/drawingml/2006/main">
              <a:ext uri="{FF2B5EF4-FFF2-40B4-BE49-F238E27FC236}">
                <a16:creationId xmlns:a16="http://schemas.microsoft.com/office/drawing/2014/main" id="{CDFC8682-E7C2-4507-80FF-B4A6DF797FFE}"/>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What was read and understood?</a:t>
            </a:r>
          </a:p>
        </p:txBody>
      </p:sp>
      <p:sp>
        <p:nvSpPr>
          <p:cNvPr id="9" name="">
            <a:extLst xmlns:a="http://schemas.openxmlformats.org/drawingml/2006/main">
              <a:ext uri="{FF2B5EF4-FFF2-40B4-BE49-F238E27FC236}">
                <a16:creationId xmlns:a16="http://schemas.microsoft.com/office/drawing/2014/main" id="{3E2042E1-0857-45CE-97B3-8FAC551384BE}"/>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08946CA-9868-4CB6-BBF4-6B192E0340CE}"/>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CHANGE</a:t>
            </a:r>
          </a:p>
        </p:txBody>
      </p:sp>
      <p:sp>
        <p:nvSpPr>
          <p:cNvPr id="11" name="">
            <a:extLst xmlns:a="http://schemas.openxmlformats.org/drawingml/2006/main">
              <a:ext uri="{FF2B5EF4-FFF2-40B4-BE49-F238E27FC236}">
                <a16:creationId xmlns:a16="http://schemas.microsoft.com/office/drawing/2014/main" id="{01F69564-4F05-4359-A377-4F58AA2ABEE1}"/>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Revise one mismatch</a:t>
            </a:r>
          </a:p>
        </p:txBody>
      </p:sp>
      <p:sp>
        <p:nvSpPr>
          <p:cNvPr id="12" name="">
            <a:extLst xmlns:a="http://schemas.openxmlformats.org/drawingml/2006/main">
              <a:ext uri="{FF2B5EF4-FFF2-40B4-BE49-F238E27FC236}">
                <a16:creationId xmlns:a16="http://schemas.microsoft.com/office/drawing/2014/main" id="{73AC4F6C-DBFE-4824-A035-3DE168E832BF}"/>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F2C62B3E-1258-4DF6-B16E-7FCE9E8951D1}"/>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Show the poster at its intended viewing size.</a:t>
            </a:r>
          </a:p>
        </p:txBody>
      </p:sp>
      <p:sp>
        <p:nvSpPr>
          <p:cNvPr id="14" name="">
            <a:extLst xmlns:a="http://schemas.openxmlformats.org/drawingml/2006/main">
              <a:ext uri="{FF2B5EF4-FFF2-40B4-BE49-F238E27FC236}">
                <a16:creationId xmlns:a16="http://schemas.microsoft.com/office/drawing/2014/main" id="{7F437595-0F2E-4AC3-A7D5-3B9F01DFAB89}"/>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Ask what was noticed and what message was understood.</a:t>
            </a:r>
          </a:p>
        </p:txBody>
      </p:sp>
      <p:sp>
        <p:nvSpPr>
          <p:cNvPr id="15" name="">
            <a:extLst xmlns:a="http://schemas.openxmlformats.org/drawingml/2006/main">
              <a:ext uri="{FF2B5EF4-FFF2-40B4-BE49-F238E27FC236}">
                <a16:creationId xmlns:a16="http://schemas.microsoft.com/office/drawing/2014/main" id="{CF240846-BE07-4F0E-8496-7D11A4F8F7BB}"/>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Record the actual response; revise a specific mismatch.</a:t>
            </a:r>
          </a:p>
        </p:txBody>
      </p:sp>
      <p:sp>
        <p:nvSpPr>
          <p:cNvPr id="16" name="">
            <a:extLst xmlns:a="http://schemas.openxmlformats.org/drawingml/2006/main">
              <a:ext uri="{FF2B5EF4-FFF2-40B4-BE49-F238E27FC236}">
                <a16:creationId xmlns:a16="http://schemas.microsoft.com/office/drawing/2014/main" id="{7F4EA35B-9924-4BDF-BD12-7BCA1E7689C0}"/>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69F50D5E-A44B-44B4-A57D-BBEBF2F794B3}"/>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Run the viewing test; record one response and one design consequence.</a:t>
            </a:r>
          </a:p>
        </p:txBody>
      </p:sp>
      <p:sp>
        <p:nvSpPr>
          <p:cNvPr id="18" name="">
            <a:extLst xmlns:a="http://schemas.openxmlformats.org/drawingml/2006/main">
              <a:ext uri="{FF2B5EF4-FFF2-40B4-BE49-F238E27FC236}">
                <a16:creationId xmlns:a16="http://schemas.microsoft.com/office/drawing/2014/main" id="{1EC00E6B-F872-464D-9056-62A89B69C9B6}"/>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10 / 16   ·   Learning Studio • original teaching model; not a real campaign</a:t>
            </a:r>
          </a:p>
        </p:txBody>
      </p:sp>
    </p:spTree>
    <p:extLst>
      <p:ext uri="{BB962C8B-B14F-4D97-AF65-F5344CB8AC3E}">
        <p14:creationId xmlns:p14="http://schemas.microsoft.com/office/powerpoint/2010/main" val="113523059"/>
      </p:ext>
    </p:extLst>
  </p:cSld>
</p:sld>
</file>

<file path=ppt/slides/slide11.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481081B-A1D9-43CE-9831-3A81E888191D}"/>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B4D7F384-674C-43B6-9F4F-8DDA81618DC6}"/>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Source integrity and representation</a:t>
            </a:r>
          </a:p>
        </p:txBody>
      </p:sp>
      <p:sp>
        <p:nvSpPr>
          <p:cNvPr id="3" name="">
            <a:extLst xmlns:a="http://schemas.openxmlformats.org/drawingml/2006/main">
              <a:ext uri="{FF2B5EF4-FFF2-40B4-BE49-F238E27FC236}">
                <a16:creationId xmlns:a16="http://schemas.microsoft.com/office/drawing/2014/main" id="{4E227EAB-AA7E-431D-9BAE-CB5D2C6355E6}"/>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Explain what you used and what you changed.</a:t>
            </a:r>
          </a:p>
        </p:txBody>
      </p:sp>
      <p:sp>
        <p:nvSpPr>
          <p:cNvPr id="4" name="">
            <a:extLst xmlns:a="http://schemas.openxmlformats.org/drawingml/2006/main">
              <a:ext uri="{FF2B5EF4-FFF2-40B4-BE49-F238E27FC236}">
                <a16:creationId xmlns:a16="http://schemas.microsoft.com/office/drawing/2014/main" id="{A417D86D-96A2-45FE-80B2-9860009B9FFC}"/>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RECORD</a:t>
            </a:r>
          </a:p>
        </p:txBody>
      </p:sp>
      <p:sp>
        <p:nvSpPr>
          <p:cNvPr id="5" name="">
            <a:extLst xmlns:a="http://schemas.openxmlformats.org/drawingml/2006/main">
              <a:ext uri="{FF2B5EF4-FFF2-40B4-BE49-F238E27FC236}">
                <a16:creationId xmlns:a16="http://schemas.microsoft.com/office/drawing/2014/main" id="{96E445F8-2987-43B1-93FE-3E8B98E129DD}"/>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Maker + link + permitted use</a:t>
            </a:r>
          </a:p>
        </p:txBody>
      </p:sp>
      <p:sp>
        <p:nvSpPr>
          <p:cNvPr id="6" name="">
            <a:extLst xmlns:a="http://schemas.openxmlformats.org/drawingml/2006/main">
              <a:ext uri="{FF2B5EF4-FFF2-40B4-BE49-F238E27FC236}">
                <a16:creationId xmlns:a16="http://schemas.microsoft.com/office/drawing/2014/main" id="{CC416450-8579-480E-9F50-2439E022D39D}"/>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A3E60DD-BC60-4C65-886A-785C94542826}"/>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SEPARATE</a:t>
            </a:r>
          </a:p>
        </p:txBody>
      </p:sp>
      <p:sp>
        <p:nvSpPr>
          <p:cNvPr id="8" name="">
            <a:extLst xmlns:a="http://schemas.openxmlformats.org/drawingml/2006/main">
              <a:ext uri="{FF2B5EF4-FFF2-40B4-BE49-F238E27FC236}">
                <a16:creationId xmlns:a16="http://schemas.microsoft.com/office/drawing/2014/main" id="{47385330-C417-47AC-8874-3E5A80AAE376}"/>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Study reference / production asset</a:t>
            </a:r>
          </a:p>
        </p:txBody>
      </p:sp>
      <p:sp>
        <p:nvSpPr>
          <p:cNvPr id="9" name="">
            <a:extLst xmlns:a="http://schemas.openxmlformats.org/drawingml/2006/main">
              <a:ext uri="{FF2B5EF4-FFF2-40B4-BE49-F238E27FC236}">
                <a16:creationId xmlns:a16="http://schemas.microsoft.com/office/drawing/2014/main" id="{DE61EC47-1775-443C-90D6-52104CFE049F}"/>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7D668EE-C9FE-4359-B193-72F7ECF2EFB1}"/>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DISCLOSE</a:t>
            </a:r>
          </a:p>
        </p:txBody>
      </p:sp>
      <p:sp>
        <p:nvSpPr>
          <p:cNvPr id="11" name="">
            <a:extLst xmlns:a="http://schemas.openxmlformats.org/drawingml/2006/main">
              <a:ext uri="{FF2B5EF4-FFF2-40B4-BE49-F238E27FC236}">
                <a16:creationId xmlns:a16="http://schemas.microsoft.com/office/drawing/2014/main" id="{E49EB7D5-1903-4041-9529-19A1033368A5}"/>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AI use + your editing decisions</a:t>
            </a:r>
          </a:p>
        </p:txBody>
      </p:sp>
      <p:sp>
        <p:nvSpPr>
          <p:cNvPr id="12" name="">
            <a:extLst xmlns:a="http://schemas.openxmlformats.org/drawingml/2006/main">
              <a:ext uri="{FF2B5EF4-FFF2-40B4-BE49-F238E27FC236}">
                <a16:creationId xmlns:a16="http://schemas.microsoft.com/office/drawing/2014/main" id="{C0A2FEA7-FBEC-4D5B-95F5-E58C2A19D3C9}"/>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F1EBBDF-0CF7-4AF8-B12C-2449EB5BD6F7}"/>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Record image and font sources and permitted use.</a:t>
            </a:r>
          </a:p>
        </p:txBody>
      </p:sp>
      <p:sp>
        <p:nvSpPr>
          <p:cNvPr id="14" name="">
            <a:extLst xmlns:a="http://schemas.openxmlformats.org/drawingml/2006/main">
              <a:ext uri="{FF2B5EF4-FFF2-40B4-BE49-F238E27FC236}">
                <a16:creationId xmlns:a16="http://schemas.microsoft.com/office/drawing/2014/main" id="{2712D7E4-3E51-4253-87F9-AE0A7D6F8E26}"/>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Distinguish study references from production assets.</a:t>
            </a:r>
          </a:p>
        </p:txBody>
      </p:sp>
      <p:sp>
        <p:nvSpPr>
          <p:cNvPr id="15" name="">
            <a:extLst xmlns:a="http://schemas.openxmlformats.org/drawingml/2006/main">
              <a:ext uri="{FF2B5EF4-FFF2-40B4-BE49-F238E27FC236}">
                <a16:creationId xmlns:a16="http://schemas.microsoft.com/office/drawing/2014/main" id="{48A16610-5316-472D-89BF-2483C3963F98}"/>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Disclose AI use and your own editing decisions.</a:t>
            </a:r>
          </a:p>
        </p:txBody>
      </p:sp>
      <p:sp>
        <p:nvSpPr>
          <p:cNvPr id="16" name="">
            <a:extLst xmlns:a="http://schemas.openxmlformats.org/drawingml/2006/main">
              <a:ext uri="{FF2B5EF4-FFF2-40B4-BE49-F238E27FC236}">
                <a16:creationId xmlns:a16="http://schemas.microsoft.com/office/drawing/2014/main" id="{4A67BB00-E1AD-4E22-9FE3-096500CD06C4}"/>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B7FA9E9D-0E39-42CC-B79B-624AD0790E2D}"/>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Add one source-log entry with creator, URL/origin, use basis and changes made.</a:t>
            </a:r>
          </a:p>
        </p:txBody>
      </p:sp>
      <p:sp>
        <p:nvSpPr>
          <p:cNvPr id="18" name="">
            <a:extLst xmlns:a="http://schemas.openxmlformats.org/drawingml/2006/main">
              <a:ext uri="{FF2B5EF4-FFF2-40B4-BE49-F238E27FC236}">
                <a16:creationId xmlns:a16="http://schemas.microsoft.com/office/drawing/2014/main" id="{827C35EA-DC9B-45A0-86A1-D34B179DCB20}"/>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11 / 16   ·   Learning Studio • original teaching model; not a real campaign</a:t>
            </a:r>
          </a:p>
        </p:txBody>
      </p:sp>
    </p:spTree>
    <p:extLst>
      <p:ext uri="{BB962C8B-B14F-4D97-AF65-F5344CB8AC3E}">
        <p14:creationId xmlns:p14="http://schemas.microsoft.com/office/powerpoint/2010/main" val="329350282"/>
      </p:ext>
    </p:extLst>
  </p:cSld>
</p:sld>
</file>

<file path=ppt/slides/slide12.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ACB1F14D-CDDE-4E25-A448-5C00E9386BD2}"/>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DEFEND</a:t>
            </a:r>
          </a:p>
        </p:txBody>
      </p:sp>
      <p:sp>
        <p:nvSpPr>
          <p:cNvPr id="2" name="">
            <a:extLst xmlns:a="http://schemas.openxmlformats.org/drawingml/2006/main">
              <a:ext uri="{FF2B5EF4-FFF2-40B4-BE49-F238E27FC236}">
                <a16:creationId xmlns:a16="http://schemas.microsoft.com/office/drawing/2014/main" id="{18156F35-BFEC-4C56-B772-763907A154EB}"/>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Independent revision and defence</a:t>
            </a:r>
          </a:p>
        </p:txBody>
      </p:sp>
      <p:sp>
        <p:nvSpPr>
          <p:cNvPr id="3" name="">
            <a:extLst xmlns:a="http://schemas.openxmlformats.org/drawingml/2006/main">
              <a:ext uri="{FF2B5EF4-FFF2-40B4-BE49-F238E27FC236}">
                <a16:creationId xmlns:a16="http://schemas.microsoft.com/office/drawing/2014/main" id="{4C0A6A78-13BF-4F39-A41C-04CB2A3FA027}"/>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Show that the method is yours to use.</a:t>
            </a:r>
          </a:p>
        </p:txBody>
      </p:sp>
      <p:sp>
        <p:nvSpPr>
          <p:cNvPr id="4" name="">
            <a:extLst xmlns:a="http://schemas.openxmlformats.org/drawingml/2006/main">
              <a:ext uri="{FF2B5EF4-FFF2-40B4-BE49-F238E27FC236}">
                <a16:creationId xmlns:a16="http://schemas.microsoft.com/office/drawing/2014/main" id="{EC6F9B86-6ABF-4C2B-A495-315EAC85F605}"/>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PREDICT</a:t>
            </a:r>
          </a:p>
        </p:txBody>
      </p:sp>
      <p:sp>
        <p:nvSpPr>
          <p:cNvPr id="5" name="">
            <a:extLst xmlns:a="http://schemas.openxmlformats.org/drawingml/2006/main">
              <a:ext uri="{FF2B5EF4-FFF2-40B4-BE49-F238E27FC236}">
                <a16:creationId xmlns:a16="http://schemas.microsoft.com/office/drawing/2014/main" id="{79366A8A-FB21-41BA-AB5D-406F5A9ACCAD}"/>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Respond to a taught change</a:t>
            </a:r>
          </a:p>
        </p:txBody>
      </p:sp>
      <p:sp>
        <p:nvSpPr>
          <p:cNvPr id="6" name="">
            <a:extLst xmlns:a="http://schemas.openxmlformats.org/drawingml/2006/main">
              <a:ext uri="{FF2B5EF4-FFF2-40B4-BE49-F238E27FC236}">
                <a16:creationId xmlns:a16="http://schemas.microsoft.com/office/drawing/2014/main" id="{FD01D527-832E-4A09-893C-2AD84E2A2257}"/>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F745E1EE-004B-484B-8C1F-113594F1B9EB}"/>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REVISE</a:t>
            </a:r>
          </a:p>
        </p:txBody>
      </p:sp>
      <p:sp>
        <p:nvSpPr>
          <p:cNvPr id="8" name="">
            <a:extLst xmlns:a="http://schemas.openxmlformats.org/drawingml/2006/main">
              <a:ext uri="{FF2B5EF4-FFF2-40B4-BE49-F238E27FC236}">
                <a16:creationId xmlns:a16="http://schemas.microsoft.com/office/drawing/2014/main" id="{47030A40-01EA-428C-8F1A-49DF2E589537}"/>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Show the source controls</a:t>
            </a:r>
          </a:p>
        </p:txBody>
      </p:sp>
      <p:sp>
        <p:nvSpPr>
          <p:cNvPr id="9" name="">
            <a:extLst xmlns:a="http://schemas.openxmlformats.org/drawingml/2006/main">
              <a:ext uri="{FF2B5EF4-FFF2-40B4-BE49-F238E27FC236}">
                <a16:creationId xmlns:a16="http://schemas.microsoft.com/office/drawing/2014/main" id="{BC15577B-1121-4D40-AE83-3DBFBC86564F}"/>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F15395A-DBCC-434B-9F9D-DDF04590DED6}"/>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DEFEND</a:t>
            </a:r>
          </a:p>
        </p:txBody>
      </p:sp>
      <p:sp>
        <p:nvSpPr>
          <p:cNvPr id="11" name="">
            <a:extLst xmlns:a="http://schemas.openxmlformats.org/drawingml/2006/main">
              <a:ext uri="{FF2B5EF4-FFF2-40B4-BE49-F238E27FC236}">
                <a16:creationId xmlns:a16="http://schemas.microsoft.com/office/drawing/2014/main" id="{6519EA2E-DFAE-4123-B508-F10C7399F095}"/>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Decision → effect → evidence</a:t>
            </a:r>
          </a:p>
        </p:txBody>
      </p:sp>
      <p:sp>
        <p:nvSpPr>
          <p:cNvPr id="12" name="">
            <a:extLst xmlns:a="http://schemas.openxmlformats.org/drawingml/2006/main">
              <a:ext uri="{FF2B5EF4-FFF2-40B4-BE49-F238E27FC236}">
                <a16:creationId xmlns:a16="http://schemas.microsoft.com/office/drawing/2014/main" id="{CFAF73DD-9954-4007-B584-019EA212C4C7}"/>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DA20980-F58E-436D-8E55-E28E73EE66CF}"/>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Respond to a taught change in the director’s brief.</a:t>
            </a:r>
          </a:p>
        </p:txBody>
      </p:sp>
      <p:sp>
        <p:nvSpPr>
          <p:cNvPr id="14" name="">
            <a:extLst xmlns:a="http://schemas.openxmlformats.org/drawingml/2006/main">
              <a:ext uri="{FF2B5EF4-FFF2-40B4-BE49-F238E27FC236}">
                <a16:creationId xmlns:a16="http://schemas.microsoft.com/office/drawing/2014/main" id="{E590902F-A314-4912-BFCC-FA2B0F1E7BC7}"/>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Show the before/after and relevant source controls.</a:t>
            </a:r>
          </a:p>
        </p:txBody>
      </p:sp>
      <p:sp>
        <p:nvSpPr>
          <p:cNvPr id="15" name="">
            <a:extLst xmlns:a="http://schemas.openxmlformats.org/drawingml/2006/main">
              <a:ext uri="{FF2B5EF4-FFF2-40B4-BE49-F238E27FC236}">
                <a16:creationId xmlns:a16="http://schemas.microsoft.com/office/drawing/2014/main" id="{11D6B438-40EA-4795-8F62-C1DB15497F35}"/>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Explain three decisions using evidence.</a:t>
            </a:r>
          </a:p>
        </p:txBody>
      </p:sp>
      <p:sp>
        <p:nvSpPr>
          <p:cNvPr id="16" name="">
            <a:extLst xmlns:a="http://schemas.openxmlformats.org/drawingml/2006/main">
              <a:ext uri="{FF2B5EF4-FFF2-40B4-BE49-F238E27FC236}">
                <a16:creationId xmlns:a16="http://schemas.microsoft.com/office/drawing/2014/main" id="{234835E2-D7D8-484D-AAB2-24E3C34B26F7}"/>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F5B1B096-5E27-4902-BCD3-CDE526E1AE07}"/>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Practise a 60-second defence: choice → visible evidence → audience/purpose → trade-off.</a:t>
            </a:r>
          </a:p>
        </p:txBody>
      </p:sp>
      <p:sp>
        <p:nvSpPr>
          <p:cNvPr id="18" name="">
            <a:extLst xmlns:a="http://schemas.openxmlformats.org/drawingml/2006/main">
              <a:ext uri="{FF2B5EF4-FFF2-40B4-BE49-F238E27FC236}">
                <a16:creationId xmlns:a16="http://schemas.microsoft.com/office/drawing/2014/main" id="{97F36F43-12B5-4C70-8192-4A97DAD1566E}"/>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12 / 16   ·   Learning Studio • original teaching model; not a real campaign</a:t>
            </a:r>
          </a:p>
        </p:txBody>
      </p:sp>
    </p:spTree>
    <p:extLst>
      <p:ext uri="{BB962C8B-B14F-4D97-AF65-F5344CB8AC3E}">
        <p14:creationId xmlns:p14="http://schemas.microsoft.com/office/powerpoint/2010/main" val="1476353668"/>
      </p:ext>
    </p:extLst>
  </p:cSld>
</p:sld>
</file>

<file path=ppt/slides/slide13.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BF52720A-097D-4EDC-943B-9C9D8AF39C9B}"/>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FA33BD9C-ECE0-4707-871E-7D37ADB3E70E}"/>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Deliver a usable package</a:t>
            </a:r>
          </a:p>
        </p:txBody>
      </p:sp>
      <p:sp>
        <p:nvSpPr>
          <p:cNvPr id="3" name="">
            <a:extLst xmlns:a="http://schemas.openxmlformats.org/drawingml/2006/main">
              <a:ext uri="{FF2B5EF4-FFF2-40B4-BE49-F238E27FC236}">
                <a16:creationId xmlns:a16="http://schemas.microsoft.com/office/drawing/2014/main" id="{6A523190-1BFD-45CE-AE62-A71ADC039DF9}"/>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Name, reopen and check the actual files.</a:t>
            </a:r>
          </a:p>
        </p:txBody>
      </p:sp>
      <p:sp>
        <p:nvSpPr>
          <p:cNvPr id="4" name="">
            <a:extLst xmlns:a="http://schemas.openxmlformats.org/drawingml/2006/main">
              <a:ext uri="{FF2B5EF4-FFF2-40B4-BE49-F238E27FC236}">
                <a16:creationId xmlns:a16="http://schemas.microsoft.com/office/drawing/2014/main" id="{C2CA9253-D1E5-45B3-8FAA-FD2074D217BA}"/>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SOURCE</a:t>
            </a:r>
          </a:p>
        </p:txBody>
      </p:sp>
      <p:sp>
        <p:nvSpPr>
          <p:cNvPr id="5" name="">
            <a:extLst xmlns:a="http://schemas.openxmlformats.org/drawingml/2006/main">
              <a:ext uri="{FF2B5EF4-FFF2-40B4-BE49-F238E27FC236}">
                <a16:creationId xmlns:a16="http://schemas.microsoft.com/office/drawing/2014/main" id="{ECD20B75-0654-42EC-B5F2-3CD2F590440D}"/>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Layered editable PSD</a:t>
            </a:r>
          </a:p>
        </p:txBody>
      </p:sp>
      <p:sp>
        <p:nvSpPr>
          <p:cNvPr id="6" name="">
            <a:extLst xmlns:a="http://schemas.openxmlformats.org/drawingml/2006/main">
              <a:ext uri="{FF2B5EF4-FFF2-40B4-BE49-F238E27FC236}">
                <a16:creationId xmlns:a16="http://schemas.microsoft.com/office/drawing/2014/main" id="{673E5160-2AE5-4958-B78D-6EE7CFAD3044}"/>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156FA14-17E8-4A56-8284-FA773B0784A3}"/>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EXPORT</a:t>
            </a:r>
          </a:p>
        </p:txBody>
      </p:sp>
      <p:sp>
        <p:nvSpPr>
          <p:cNvPr id="8" name="">
            <a:extLst xmlns:a="http://schemas.openxmlformats.org/drawingml/2006/main">
              <a:ext uri="{FF2B5EF4-FFF2-40B4-BE49-F238E27FC236}">
                <a16:creationId xmlns:a16="http://schemas.microsoft.com/office/drawing/2014/main" id="{5DF15AD8-FE0D-42DD-9911-3A270FB09904}"/>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Checked viewing image</a:t>
            </a:r>
          </a:p>
        </p:txBody>
      </p:sp>
      <p:sp>
        <p:nvSpPr>
          <p:cNvPr id="9" name="">
            <a:extLst xmlns:a="http://schemas.openxmlformats.org/drawingml/2006/main">
              <a:ext uri="{FF2B5EF4-FFF2-40B4-BE49-F238E27FC236}">
                <a16:creationId xmlns:a16="http://schemas.microsoft.com/office/drawing/2014/main" id="{F4DA282A-37F9-4292-910B-9EBDD2D58C16}"/>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1F626B8-6E79-40B5-BC55-B40EACF6404E}"/>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EVIDENCE</a:t>
            </a:r>
          </a:p>
        </p:txBody>
      </p:sp>
      <p:sp>
        <p:nvSpPr>
          <p:cNvPr id="11" name="">
            <a:extLst xmlns:a="http://schemas.openxmlformats.org/drawingml/2006/main">
              <a:ext uri="{FF2B5EF4-FFF2-40B4-BE49-F238E27FC236}">
                <a16:creationId xmlns:a16="http://schemas.microsoft.com/office/drawing/2014/main" id="{67E2337D-FFEE-4D28-8D71-9251FDE003C3}"/>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Plan + comparisons + credits</a:t>
            </a:r>
          </a:p>
        </p:txBody>
      </p:sp>
      <p:sp>
        <p:nvSpPr>
          <p:cNvPr id="12" name="">
            <a:extLst xmlns:a="http://schemas.openxmlformats.org/drawingml/2006/main">
              <a:ext uri="{FF2B5EF4-FFF2-40B4-BE49-F238E27FC236}">
                <a16:creationId xmlns:a16="http://schemas.microsoft.com/office/drawing/2014/main" id="{AFDB52CD-7376-4B8F-AEDC-AC47A22C5C6E}"/>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4555B77-C296-4D8A-B8C8-E8BEF4F9D33A}"/>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Layered PSD and required viewing export.</a:t>
            </a:r>
          </a:p>
        </p:txBody>
      </p:sp>
      <p:sp>
        <p:nvSpPr>
          <p:cNvPr id="14" name="">
            <a:extLst xmlns:a="http://schemas.openxmlformats.org/drawingml/2006/main">
              <a:ext uri="{FF2B5EF4-FFF2-40B4-BE49-F238E27FC236}">
                <a16:creationId xmlns:a16="http://schemas.microsoft.com/office/drawing/2014/main" id="{8E4F3167-496A-4B53-8701-4D4E223E8FA0}"/>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Planning comparison, revision evidence and source log.</a:t>
            </a:r>
          </a:p>
        </p:txBody>
      </p:sp>
      <p:sp>
        <p:nvSpPr>
          <p:cNvPr id="15" name="">
            <a:extLst xmlns:a="http://schemas.openxmlformats.org/drawingml/2006/main">
              <a:ext uri="{FF2B5EF4-FFF2-40B4-BE49-F238E27FC236}">
                <a16:creationId xmlns:a16="http://schemas.microsoft.com/office/drawing/2014/main" id="{C2F1395C-FEA1-448F-AF6B-77618A541B9C}"/>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Short defence and completed final reflection.</a:t>
            </a:r>
          </a:p>
        </p:txBody>
      </p:sp>
      <p:sp>
        <p:nvSpPr>
          <p:cNvPr id="16" name="">
            <a:extLst xmlns:a="http://schemas.openxmlformats.org/drawingml/2006/main">
              <a:ext uri="{FF2B5EF4-FFF2-40B4-BE49-F238E27FC236}">
                <a16:creationId xmlns:a16="http://schemas.microsoft.com/office/drawing/2014/main" id="{F27A5178-F313-499E-9A4F-980E2B7FFAC7}"/>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461ACE4-FAEA-48AA-8749-81BD5A729D04}"/>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Use the delivery checklist and resolve one failed check before submission.</a:t>
            </a:r>
          </a:p>
        </p:txBody>
      </p:sp>
      <p:sp>
        <p:nvSpPr>
          <p:cNvPr id="18" name="">
            <a:extLst xmlns:a="http://schemas.openxmlformats.org/drawingml/2006/main">
              <a:ext uri="{FF2B5EF4-FFF2-40B4-BE49-F238E27FC236}">
                <a16:creationId xmlns:a16="http://schemas.microsoft.com/office/drawing/2014/main" id="{485A6E38-8002-4965-9A5E-FCDBC82FBD31}"/>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13 / 16   ·   Learning Studio • original teaching model; not a real campaign</a:t>
            </a:r>
          </a:p>
        </p:txBody>
      </p:sp>
    </p:spTree>
    <p:extLst>
      <p:ext uri="{BB962C8B-B14F-4D97-AF65-F5344CB8AC3E}">
        <p14:creationId xmlns:p14="http://schemas.microsoft.com/office/powerpoint/2010/main" val="923173350"/>
      </p:ext>
    </p:extLst>
  </p:cSld>
</p:sld>
</file>

<file path=ppt/slides/slide14.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CFFB9C7-76C3-416C-859A-9BEF7FD8B658}"/>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EBACA2AD-D58A-4A91-BD08-729B5C9EBD9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The Grade 12 target</a:t>
            </a:r>
          </a:p>
        </p:txBody>
      </p:sp>
      <p:sp>
        <p:nvSpPr>
          <p:cNvPr id="3" name="">
            <a:extLst xmlns:a="http://schemas.openxmlformats.org/drawingml/2006/main">
              <a:ext uri="{FF2B5EF4-FFF2-40B4-BE49-F238E27FC236}">
                <a16:creationId xmlns:a16="http://schemas.microsoft.com/office/drawing/2014/main" id="{8B21334A-7FA6-4B6D-9E42-9CB4704218C1}"/>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Original decisions, technical control and tested communication.</a:t>
            </a:r>
          </a:p>
        </p:txBody>
      </p:sp>
      <p:sp>
        <p:nvSpPr>
          <p:cNvPr id="4" name="">
            <a:extLst xmlns:a="http://schemas.openxmlformats.org/drawingml/2006/main">
              <a:ext uri="{FF2B5EF4-FFF2-40B4-BE49-F238E27FC236}">
                <a16:creationId xmlns:a16="http://schemas.microsoft.com/office/drawing/2014/main" id="{72E1208D-0B2A-4BE3-B898-D2C8CE32886B}"/>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DECIDE</a:t>
            </a:r>
          </a:p>
        </p:txBody>
      </p:sp>
      <p:sp>
        <p:nvSpPr>
          <p:cNvPr id="5" name="">
            <a:extLst xmlns:a="http://schemas.openxmlformats.org/drawingml/2006/main">
              <a:ext uri="{FF2B5EF4-FFF2-40B4-BE49-F238E27FC236}">
                <a16:creationId xmlns:a16="http://schemas.microsoft.com/office/drawing/2014/main" id="{6D1A4C11-BA26-4EE4-B002-0284A1232BE4}"/>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Compare alternatives</a:t>
            </a:r>
          </a:p>
        </p:txBody>
      </p:sp>
      <p:sp>
        <p:nvSpPr>
          <p:cNvPr id="6" name="">
            <a:extLst xmlns:a="http://schemas.openxmlformats.org/drawingml/2006/main">
              <a:ext uri="{FF2B5EF4-FFF2-40B4-BE49-F238E27FC236}">
                <a16:creationId xmlns:a16="http://schemas.microsoft.com/office/drawing/2014/main" id="{66D75079-77AC-40EC-B814-FA2B5E616551}"/>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E8EF7DF-0B4C-4CD4-A71A-EB699D38376E}"/>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CREATE</a:t>
            </a:r>
          </a:p>
        </p:txBody>
      </p:sp>
      <p:sp>
        <p:nvSpPr>
          <p:cNvPr id="8" name="">
            <a:extLst xmlns:a="http://schemas.openxmlformats.org/drawingml/2006/main">
              <a:ext uri="{FF2B5EF4-FFF2-40B4-BE49-F238E27FC236}">
                <a16:creationId xmlns:a16="http://schemas.microsoft.com/office/drawing/2014/main" id="{3591F523-B812-42D4-A45C-235531E509BE}"/>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Recoverable purposeful image</a:t>
            </a:r>
          </a:p>
        </p:txBody>
      </p:sp>
      <p:sp>
        <p:nvSpPr>
          <p:cNvPr id="9" name="">
            <a:extLst xmlns:a="http://schemas.openxmlformats.org/drawingml/2006/main">
              <a:ext uri="{FF2B5EF4-FFF2-40B4-BE49-F238E27FC236}">
                <a16:creationId xmlns:a16="http://schemas.microsoft.com/office/drawing/2014/main" id="{6CFD9721-1D76-40B6-B75C-01C42272F1C9}"/>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4B1F659-66A8-417F-AF59-5044B60FF421}"/>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DEFEND</a:t>
            </a:r>
          </a:p>
        </p:txBody>
      </p:sp>
      <p:sp>
        <p:nvSpPr>
          <p:cNvPr id="11" name="">
            <a:extLst xmlns:a="http://schemas.openxmlformats.org/drawingml/2006/main">
              <a:ext uri="{FF2B5EF4-FFF2-40B4-BE49-F238E27FC236}">
                <a16:creationId xmlns:a16="http://schemas.microsoft.com/office/drawing/2014/main" id="{412DE636-F7B7-4A6A-B23D-2527C93E3128}"/>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Test + revise + explain</a:t>
            </a:r>
          </a:p>
        </p:txBody>
      </p:sp>
      <p:sp>
        <p:nvSpPr>
          <p:cNvPr id="12" name="">
            <a:extLst xmlns:a="http://schemas.openxmlformats.org/drawingml/2006/main">
              <a:ext uri="{FF2B5EF4-FFF2-40B4-BE49-F238E27FC236}">
                <a16:creationId xmlns:a16="http://schemas.microsoft.com/office/drawing/2014/main" id="{F56DFBF3-1D53-4A90-A5ED-95A0E0991C4B}"/>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1D42713-8C78-4F4C-902D-DE2B240D1C0D}"/>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Interpret the brief and compare alternatives.</a:t>
            </a:r>
          </a:p>
        </p:txBody>
      </p:sp>
      <p:sp>
        <p:nvSpPr>
          <p:cNvPr id="14" name="">
            <a:extLst xmlns:a="http://schemas.openxmlformats.org/drawingml/2006/main">
              <a:ext uri="{FF2B5EF4-FFF2-40B4-BE49-F238E27FC236}">
                <a16:creationId xmlns:a16="http://schemas.microsoft.com/office/drawing/2014/main" id="{AEB0FC91-56AF-42A0-AE62-6F44CD1A256F}"/>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Create a recoverable, coherent image.</a:t>
            </a:r>
          </a:p>
        </p:txBody>
      </p:sp>
      <p:sp>
        <p:nvSpPr>
          <p:cNvPr id="15" name="">
            <a:extLst xmlns:a="http://schemas.openxmlformats.org/drawingml/2006/main">
              <a:ext uri="{FF2B5EF4-FFF2-40B4-BE49-F238E27FC236}">
                <a16:creationId xmlns:a16="http://schemas.microsoft.com/office/drawing/2014/main" id="{4C85D1A6-FF51-4450-9812-9487B55EFB2C}"/>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Test, revise and defend with visible evidence.</a:t>
            </a:r>
          </a:p>
        </p:txBody>
      </p:sp>
      <p:sp>
        <p:nvSpPr>
          <p:cNvPr id="16" name="">
            <a:extLst xmlns:a="http://schemas.openxmlformats.org/drawingml/2006/main">
              <a:ext uri="{FF2B5EF4-FFF2-40B4-BE49-F238E27FC236}">
                <a16:creationId xmlns:a16="http://schemas.microsoft.com/office/drawing/2014/main" id="{5796093E-1AD3-47BF-8DD7-79C9AC702709}"/>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B62B884-F5A4-4B69-B320-1682A83490AE}"/>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Find one criterion where your current evidence is strong and one where evidence is still missing.</a:t>
            </a:r>
          </a:p>
        </p:txBody>
      </p:sp>
      <p:sp>
        <p:nvSpPr>
          <p:cNvPr id="18" name="">
            <a:extLst xmlns:a="http://schemas.openxmlformats.org/drawingml/2006/main">
              <a:ext uri="{FF2B5EF4-FFF2-40B4-BE49-F238E27FC236}">
                <a16:creationId xmlns:a16="http://schemas.microsoft.com/office/drawing/2014/main" id="{4A8261D4-074E-424E-8F0D-366953813765}"/>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14 / 16   ·   Nova Scotia • Multimedia 12 outcomes, Module 1</a:t>
            </a:r>
          </a:p>
        </p:txBody>
      </p:sp>
    </p:spTree>
    <p:extLst>
      <p:ext uri="{BB962C8B-B14F-4D97-AF65-F5344CB8AC3E}">
        <p14:creationId xmlns:p14="http://schemas.microsoft.com/office/powerpoint/2010/main" val="761998234"/>
      </p:ext>
    </p:extLst>
  </p:cSld>
</p:sld>
</file>

<file path=ppt/slides/slide15.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BB7DB64C-339C-412A-AFDA-614A772DB3E3}"/>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717FD855-2554-4E19-A728-904532E1D7F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The later motion bridge</a:t>
            </a:r>
          </a:p>
        </p:txBody>
      </p:sp>
      <p:sp>
        <p:nvSpPr>
          <p:cNvPr id="3" name="">
            <a:extLst xmlns:a="http://schemas.openxmlformats.org/drawingml/2006/main">
              <a:ext uri="{FF2B5EF4-FFF2-40B4-BE49-F238E27FC236}">
                <a16:creationId xmlns:a16="http://schemas.microsoft.com/office/drawing/2014/main" id="{6931CB77-2DD3-4EE6-B805-0FD9ACAE0A9B}"/>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When the poster moves, time becomes another design variable.</a:t>
            </a:r>
          </a:p>
        </p:txBody>
      </p:sp>
      <p:sp>
        <p:nvSpPr>
          <p:cNvPr id="4" name="">
            <a:extLst xmlns:a="http://schemas.openxmlformats.org/drawingml/2006/main">
              <a:ext uri="{FF2B5EF4-FFF2-40B4-BE49-F238E27FC236}">
                <a16:creationId xmlns:a16="http://schemas.microsoft.com/office/drawing/2014/main" id="{C036B644-5FC8-4E92-AE55-021972CC5512}"/>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0–2 sec</a:t>
            </a:r>
          </a:p>
        </p:txBody>
      </p:sp>
      <p:sp>
        <p:nvSpPr>
          <p:cNvPr id="5" name="">
            <a:extLst xmlns:a="http://schemas.openxmlformats.org/drawingml/2006/main">
              <a:ext uri="{FF2B5EF4-FFF2-40B4-BE49-F238E27FC236}">
                <a16:creationId xmlns:a16="http://schemas.microsoft.com/office/drawing/2014/main" id="{F5C57FB7-8597-41A4-B8E3-BA31342A6ACD}"/>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Establish the message cue</a:t>
            </a:r>
          </a:p>
        </p:txBody>
      </p:sp>
      <p:sp>
        <p:nvSpPr>
          <p:cNvPr id="6" name="">
            <a:extLst xmlns:a="http://schemas.openxmlformats.org/drawingml/2006/main">
              <a:ext uri="{FF2B5EF4-FFF2-40B4-BE49-F238E27FC236}">
                <a16:creationId xmlns:a16="http://schemas.microsoft.com/office/drawing/2014/main" id="{835A8135-363C-432A-B5B9-F7D22AE6B41C}"/>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BA0CB21-6F53-49C9-8065-0F47C9A02882}"/>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2–4 sec</a:t>
            </a:r>
          </a:p>
        </p:txBody>
      </p:sp>
      <p:sp>
        <p:nvSpPr>
          <p:cNvPr id="8" name="">
            <a:extLst xmlns:a="http://schemas.openxmlformats.org/drawingml/2006/main">
              <a:ext uri="{FF2B5EF4-FFF2-40B4-BE49-F238E27FC236}">
                <a16:creationId xmlns:a16="http://schemas.microsoft.com/office/drawing/2014/main" id="{D2D01833-79D7-4060-8423-A9E6540BE4F2}"/>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Reveal the title</a:t>
            </a:r>
          </a:p>
        </p:txBody>
      </p:sp>
      <p:sp>
        <p:nvSpPr>
          <p:cNvPr id="9" name="">
            <a:extLst xmlns:a="http://schemas.openxmlformats.org/drawingml/2006/main">
              <a:ext uri="{FF2B5EF4-FFF2-40B4-BE49-F238E27FC236}">
                <a16:creationId xmlns:a16="http://schemas.microsoft.com/office/drawing/2014/main" id="{159B7752-B00E-41FD-902A-53A2F18EE9A6}"/>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402F4AB-5CAD-45A2-B27E-22A1320FF322}"/>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4–6 sec</a:t>
            </a:r>
          </a:p>
        </p:txBody>
      </p:sp>
      <p:sp>
        <p:nvSpPr>
          <p:cNvPr id="11" name="">
            <a:extLst xmlns:a="http://schemas.openxmlformats.org/drawingml/2006/main">
              <a:ext uri="{FF2B5EF4-FFF2-40B4-BE49-F238E27FC236}">
                <a16:creationId xmlns:a16="http://schemas.microsoft.com/office/drawing/2014/main" id="{109A74D3-6F81-49DE-B7E1-3FDD8483A041}"/>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Hold readable essentials</a:t>
            </a:r>
          </a:p>
        </p:txBody>
      </p:sp>
      <p:sp>
        <p:nvSpPr>
          <p:cNvPr id="12" name="">
            <a:extLst xmlns:a="http://schemas.openxmlformats.org/drawingml/2006/main">
              <a:ext uri="{FF2B5EF4-FFF2-40B4-BE49-F238E27FC236}">
                <a16:creationId xmlns:a16="http://schemas.microsoft.com/office/drawing/2014/main" id="{A5E07712-AC8D-4F29-A41C-E7AD593C8B40}"/>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065DAF5-940B-4FDD-BE01-F2F9F4C76C70}"/>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Decide order, duration and hold time.</a:t>
            </a:r>
          </a:p>
        </p:txBody>
      </p:sp>
      <p:sp>
        <p:nvSpPr>
          <p:cNvPr id="14" name="">
            <a:extLst xmlns:a="http://schemas.openxmlformats.org/drawingml/2006/main">
              <a:ext uri="{FF2B5EF4-FFF2-40B4-BE49-F238E27FC236}">
                <a16:creationId xmlns:a16="http://schemas.microsoft.com/office/drawing/2014/main" id="{FD9B2F64-15E3-48B1-8007-C02BE3651E5A}"/>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Preserve reading and message in the moving version.</a:t>
            </a:r>
          </a:p>
        </p:txBody>
      </p:sp>
      <p:sp>
        <p:nvSpPr>
          <p:cNvPr id="15" name="">
            <a:extLst xmlns:a="http://schemas.openxmlformats.org/drawingml/2006/main">
              <a:ext uri="{FF2B5EF4-FFF2-40B4-BE49-F238E27FC236}">
                <a16:creationId xmlns:a16="http://schemas.microsoft.com/office/drawing/2014/main" id="{55662B72-47F6-44D5-8AC4-6EB45F673A74}"/>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Use the later Make It Matter route for actual motion evidence.</a:t>
            </a:r>
          </a:p>
        </p:txBody>
      </p:sp>
      <p:sp>
        <p:nvSpPr>
          <p:cNvPr id="16" name="">
            <a:extLst xmlns:a="http://schemas.openxmlformats.org/drawingml/2006/main">
              <a:ext uri="{FF2B5EF4-FFF2-40B4-BE49-F238E27FC236}">
                <a16:creationId xmlns:a16="http://schemas.microsoft.com/office/drawing/2014/main" id="{3C94A0AF-9A94-4673-AA29-562D1E872E4C}"/>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8F1B209-7B8E-44FF-8456-9A54B8446E91}"/>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On paper, predict which element should appear first and what must remain long enough to read.</a:t>
            </a:r>
          </a:p>
        </p:txBody>
      </p:sp>
      <p:sp>
        <p:nvSpPr>
          <p:cNvPr id="18" name="">
            <a:extLst xmlns:a="http://schemas.openxmlformats.org/drawingml/2006/main">
              <a:ext uri="{FF2B5EF4-FFF2-40B4-BE49-F238E27FC236}">
                <a16:creationId xmlns:a16="http://schemas.microsoft.com/office/drawing/2014/main" id="{9B125DC0-95FC-4056-BBE8-19A00078089B}"/>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15 / 16   ·   Learning Studio • original teaching model; not a real campaign</a:t>
            </a:r>
          </a:p>
        </p:txBody>
      </p:sp>
    </p:spTree>
    <p:extLst>
      <p:ext uri="{BB962C8B-B14F-4D97-AF65-F5344CB8AC3E}">
        <p14:creationId xmlns:p14="http://schemas.microsoft.com/office/powerpoint/2010/main" val="761550701"/>
      </p:ext>
    </p:extLst>
  </p:cSld>
</p:sld>
</file>

<file path=ppt/slides/slide16.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E72277E1-DC5E-4518-9442-51E6FB81494F}"/>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CHECK</a:t>
            </a:r>
          </a:p>
        </p:txBody>
      </p:sp>
      <p:sp>
        <p:nvSpPr>
          <p:cNvPr id="2" name="">
            <a:extLst xmlns:a="http://schemas.openxmlformats.org/drawingml/2006/main">
              <a:ext uri="{FF2B5EF4-FFF2-40B4-BE49-F238E27FC236}">
                <a16:creationId xmlns:a16="http://schemas.microsoft.com/office/drawing/2014/main" id="{DE19C472-AD21-4591-A0A4-965929E364E6}"/>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Retrieve and return</a:t>
            </a:r>
          </a:p>
        </p:txBody>
      </p:sp>
      <p:sp>
        <p:nvSpPr>
          <p:cNvPr id="3" name="">
            <a:extLst xmlns:a="http://schemas.openxmlformats.org/drawingml/2006/main">
              <a:ext uri="{FF2B5EF4-FFF2-40B4-BE49-F238E27FC236}">
                <a16:creationId xmlns:a16="http://schemas.microsoft.com/office/drawing/2014/main" id="{E75CA2F3-E88B-4899-9A2D-D442AFFEA780}"/>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Use the terms to diagnose another image.</a:t>
            </a:r>
          </a:p>
        </p:txBody>
      </p:sp>
      <p:sp>
        <p:nvSpPr>
          <p:cNvPr id="4" name="">
            <a:extLst xmlns:a="http://schemas.openxmlformats.org/drawingml/2006/main">
              <a:ext uri="{FF2B5EF4-FFF2-40B4-BE49-F238E27FC236}">
                <a16:creationId xmlns:a16="http://schemas.microsoft.com/office/drawing/2014/main" id="{B5F832EA-2053-4BEF-AAEF-C27EAC8889A7}"/>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RECALL</a:t>
            </a:r>
          </a:p>
        </p:txBody>
      </p:sp>
      <p:sp>
        <p:nvSpPr>
          <p:cNvPr id="5" name="">
            <a:extLst xmlns:a="http://schemas.openxmlformats.org/drawingml/2006/main">
              <a:ext uri="{FF2B5EF4-FFF2-40B4-BE49-F238E27FC236}">
                <a16:creationId xmlns:a16="http://schemas.microsoft.com/office/drawing/2014/main" id="{44A5E0CD-764A-4D9F-A10E-373CEB6431DC}"/>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Explain without your notes</a:t>
            </a:r>
          </a:p>
        </p:txBody>
      </p:sp>
      <p:sp>
        <p:nvSpPr>
          <p:cNvPr id="6" name="">
            <a:extLst xmlns:a="http://schemas.openxmlformats.org/drawingml/2006/main">
              <a:ext uri="{FF2B5EF4-FFF2-40B4-BE49-F238E27FC236}">
                <a16:creationId xmlns:a16="http://schemas.microsoft.com/office/drawing/2014/main" id="{801E9BF3-F9F0-4F9E-B937-5BB59FFE0D33}"/>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A9D2D85-1610-4B65-B01D-F60B82FD2642}"/>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TRANSFER</a:t>
            </a:r>
          </a:p>
        </p:txBody>
      </p:sp>
      <p:sp>
        <p:nvSpPr>
          <p:cNvPr id="8" name="">
            <a:extLst xmlns:a="http://schemas.openxmlformats.org/drawingml/2006/main">
              <a:ext uri="{FF2B5EF4-FFF2-40B4-BE49-F238E27FC236}">
                <a16:creationId xmlns:a16="http://schemas.microsoft.com/office/drawing/2014/main" id="{447B368A-0E41-4F38-A2BB-A4E56BDB1BF1}"/>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Apply to a fresh image</a:t>
            </a:r>
          </a:p>
        </p:txBody>
      </p:sp>
      <p:sp>
        <p:nvSpPr>
          <p:cNvPr id="9" name="">
            <a:extLst xmlns:a="http://schemas.openxmlformats.org/drawingml/2006/main">
              <a:ext uri="{FF2B5EF4-FFF2-40B4-BE49-F238E27FC236}">
                <a16:creationId xmlns:a16="http://schemas.microsoft.com/office/drawing/2014/main" id="{A6C0695D-0599-45DF-858B-F37A0B1F65A5}"/>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DA40769-60B8-4BBB-9326-0F6437501604}"/>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RETURN</a:t>
            </a:r>
          </a:p>
        </p:txBody>
      </p:sp>
      <p:sp>
        <p:nvSpPr>
          <p:cNvPr id="11" name="">
            <a:extLst xmlns:a="http://schemas.openxmlformats.org/drawingml/2006/main">
              <a:ext uri="{FF2B5EF4-FFF2-40B4-BE49-F238E27FC236}">
                <a16:creationId xmlns:a16="http://schemas.microsoft.com/office/drawing/2014/main" id="{A3FBF49F-3681-4D53-867C-45E81BD034DD}"/>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Revise your own decision</a:t>
            </a:r>
          </a:p>
        </p:txBody>
      </p:sp>
      <p:sp>
        <p:nvSpPr>
          <p:cNvPr id="12" name="">
            <a:extLst xmlns:a="http://schemas.openxmlformats.org/drawingml/2006/main">
              <a:ext uri="{FF2B5EF4-FFF2-40B4-BE49-F238E27FC236}">
                <a16:creationId xmlns:a16="http://schemas.microsoft.com/office/drawing/2014/main" id="{20B4AE9E-1CF4-4D05-9360-286DBFBD5F9C}"/>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1AFE245F-8FA2-4E75-A692-1CE0B1EA1FC3}"/>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Next class: explain mood board, thumbnail and artboard without notes.</a:t>
            </a:r>
          </a:p>
        </p:txBody>
      </p:sp>
      <p:sp>
        <p:nvSpPr>
          <p:cNvPr id="14" name="">
            <a:extLst xmlns:a="http://schemas.openxmlformats.org/drawingml/2006/main">
              <a:ext uri="{FF2B5EF4-FFF2-40B4-BE49-F238E27FC236}">
                <a16:creationId xmlns:a16="http://schemas.microsoft.com/office/drawing/2014/main" id="{5DBEAB42-90E9-44C3-BD2C-B1398A657FF0}"/>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After a delay: critique an unfamiliar layout.</a:t>
            </a:r>
          </a:p>
        </p:txBody>
      </p:sp>
      <p:sp>
        <p:nvSpPr>
          <p:cNvPr id="15" name="">
            <a:extLst xmlns:a="http://schemas.openxmlformats.org/drawingml/2006/main">
              <a:ext uri="{FF2B5EF4-FFF2-40B4-BE49-F238E27FC236}">
                <a16:creationId xmlns:a16="http://schemas.microsoft.com/office/drawing/2014/main" id="{21EB21A8-EA6D-475D-A102-E3893C0CDEE3}"/>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Return to your proposal and identify the next production decision.</a:t>
            </a:r>
          </a:p>
        </p:txBody>
      </p:sp>
      <p:sp>
        <p:nvSpPr>
          <p:cNvPr id="16" name="">
            <a:extLst xmlns:a="http://schemas.openxmlformats.org/drawingml/2006/main">
              <a:ext uri="{FF2B5EF4-FFF2-40B4-BE49-F238E27FC236}">
                <a16:creationId xmlns:a16="http://schemas.microsoft.com/office/drawing/2014/main" id="{983CBF81-7DD3-4822-B817-7E1B5184802C}"/>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2322020-D19E-4DFE-BC9F-229529241DE1}"/>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Write one distinction, one tested revision and one next step.</a:t>
            </a:r>
          </a:p>
        </p:txBody>
      </p:sp>
      <p:sp>
        <p:nvSpPr>
          <p:cNvPr id="18" name="">
            <a:extLst xmlns:a="http://schemas.openxmlformats.org/drawingml/2006/main">
              <a:ext uri="{FF2B5EF4-FFF2-40B4-BE49-F238E27FC236}">
                <a16:creationId xmlns:a16="http://schemas.microsoft.com/office/drawing/2014/main" id="{8C329A27-92B5-4478-944E-19A37BD95AB8}"/>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16 / 16   ·   Learning Studio • original teaching model; not a real campaign</a:t>
            </a:r>
          </a:p>
        </p:txBody>
      </p:sp>
    </p:spTree>
    <p:extLst>
      <p:ext uri="{BB962C8B-B14F-4D97-AF65-F5344CB8AC3E}">
        <p14:creationId xmlns:p14="http://schemas.microsoft.com/office/powerpoint/2010/main" val="16763199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2026-10-09T12:42:21.3980000Z</dcterms:created>
  <dcterms:modified xsi:type="dcterms:W3CDTF">2026-10-09T12:42:21.3980000Z</dcterms:modified>
</coreProperties>
</file>