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fa19849f9084c5e" /><Relationship Type="http://schemas.openxmlformats.org/officeDocument/2006/relationships/extended-properties" Target="/docProps/app.xml" Id="Rdf9d572529264587" /><Relationship Type="http://schemas.openxmlformats.org/officeDocument/2006/relationships/officeDocument" Target="/ppt/presentation.xml" Id="Rff9374c7a122468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aac33b1e0b44f27"/>
  </p:sldMasterIdLst>
  <p:notesMasterIdLst>
    <p:notesMasterId xmlns:r="http://schemas.openxmlformats.org/officeDocument/2006/relationships" r:id="R3d8e1e4fd69f4ff6"/>
  </p:notesMasterIdLst>
  <p:sldIdLst>
    <p:sldId xmlns:r="http://schemas.openxmlformats.org/officeDocument/2006/relationships" id="256" r:id="R4fc813f5b1d8467e"/>
    <p:sldId xmlns:r="http://schemas.openxmlformats.org/officeDocument/2006/relationships" id="257" r:id="R097beb338416475c"/>
    <p:sldId xmlns:r="http://schemas.openxmlformats.org/officeDocument/2006/relationships" id="258" r:id="Rb986e8ea03b04b05"/>
    <p:sldId xmlns:r="http://schemas.openxmlformats.org/officeDocument/2006/relationships" id="259" r:id="R12515fd29f064542"/>
    <p:sldId xmlns:r="http://schemas.openxmlformats.org/officeDocument/2006/relationships" id="260" r:id="R1e4b2987d30d40bd"/>
    <p:sldId xmlns:r="http://schemas.openxmlformats.org/officeDocument/2006/relationships" id="261" r:id="Racffc47d71964d44"/>
    <p:sldId xmlns:r="http://schemas.openxmlformats.org/officeDocument/2006/relationships" id="262" r:id="Rb33a0b0128654eb9"/>
    <p:sldId xmlns:r="http://schemas.openxmlformats.org/officeDocument/2006/relationships" id="263" r:id="R78ffb85acde84528"/>
    <p:sldId xmlns:r="http://schemas.openxmlformats.org/officeDocument/2006/relationships" id="264" r:id="R012bef51509446f9"/>
    <p:sldId xmlns:r="http://schemas.openxmlformats.org/officeDocument/2006/relationships" id="265" r:id="R24594b815d8b4a06"/>
    <p:sldId xmlns:r="http://schemas.openxmlformats.org/officeDocument/2006/relationships" id="266" r:id="R2cbf0305514b45d0"/>
    <p:sldId xmlns:r="http://schemas.openxmlformats.org/officeDocument/2006/relationships" id="267" r:id="Rf3132a374792480f"/>
    <p:sldId xmlns:r="http://schemas.openxmlformats.org/officeDocument/2006/relationships" id="268" r:id="R1fa696c47af74bf4"/>
    <p:sldId xmlns:r="http://schemas.openxmlformats.org/officeDocument/2006/relationships" id="269" r:id="Rdc8444e4cbd94a86"/>
    <p:sldId xmlns:r="http://schemas.openxmlformats.org/officeDocument/2006/relationships" id="270" r:id="Rd6dd0ad023814472"/>
    <p:sldId xmlns:r="http://schemas.openxmlformats.org/officeDocument/2006/relationships" id="271" r:id="R6b426ef56ca146c1"/>
    <p:sldId xmlns:r="http://schemas.openxmlformats.org/officeDocument/2006/relationships" id="272" r:id="Rfcbd978e6bd549d8"/>
    <p:sldId xmlns:r="http://schemas.openxmlformats.org/officeDocument/2006/relationships" id="273" r:id="Rea69450d856a436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367c5c120b3447d" /><Relationship Type="http://schemas.openxmlformats.org/officeDocument/2006/relationships/slideMaster" Target="/ppt/slideMasters/slideMaster1.xml" Id="R5aac33b1e0b44f27" /><Relationship Type="http://schemas.openxmlformats.org/officeDocument/2006/relationships/notesMaster" Target="/ppt/notesMasters/notesMaster1.xml" Id="R3d8e1e4fd69f4ff6" /><Relationship Type="http://schemas.openxmlformats.org/officeDocument/2006/relationships/presProps" Target="/ppt/presProps.xml" Id="Rc7cf4b897ad04463" /><Relationship Type="http://schemas.openxmlformats.org/officeDocument/2006/relationships/tableStyles" Target="/ppt/tableStyles.xml" Id="R31390e12cfcd414d" /><Relationship Type="http://schemas.openxmlformats.org/officeDocument/2006/relationships/slide" Target="/ppt/slides/slide1.xml" Id="R4fc813f5b1d8467e" /><Relationship Type="http://schemas.openxmlformats.org/officeDocument/2006/relationships/slide" Target="/ppt/slides/slide2.xml" Id="R097beb338416475c" /><Relationship Type="http://schemas.openxmlformats.org/officeDocument/2006/relationships/slide" Target="/ppt/slides/slide3.xml" Id="Rb986e8ea03b04b05" /><Relationship Type="http://schemas.openxmlformats.org/officeDocument/2006/relationships/slide" Target="/ppt/slides/slide4.xml" Id="R12515fd29f064542" /><Relationship Type="http://schemas.openxmlformats.org/officeDocument/2006/relationships/slide" Target="/ppt/slides/slide5.xml" Id="R1e4b2987d30d40bd" /><Relationship Type="http://schemas.openxmlformats.org/officeDocument/2006/relationships/slide" Target="/ppt/slides/slide6.xml" Id="Racffc47d71964d44" /><Relationship Type="http://schemas.openxmlformats.org/officeDocument/2006/relationships/slide" Target="/ppt/slides/slide7.xml" Id="Rb33a0b0128654eb9" /><Relationship Type="http://schemas.openxmlformats.org/officeDocument/2006/relationships/slide" Target="/ppt/slides/slide8.xml" Id="R78ffb85acde84528" /><Relationship Type="http://schemas.openxmlformats.org/officeDocument/2006/relationships/slide" Target="/ppt/slides/slide9.xml" Id="R012bef51509446f9" /><Relationship Type="http://schemas.openxmlformats.org/officeDocument/2006/relationships/slide" Target="/ppt/slides/slide10.xml" Id="R24594b815d8b4a06" /><Relationship Type="http://schemas.openxmlformats.org/officeDocument/2006/relationships/slide" Target="/ppt/slides/slide11.xml" Id="R2cbf0305514b45d0" /><Relationship Type="http://schemas.openxmlformats.org/officeDocument/2006/relationships/slide" Target="/ppt/slides/slide12.xml" Id="Rf3132a374792480f" /><Relationship Type="http://schemas.openxmlformats.org/officeDocument/2006/relationships/slide" Target="/ppt/slides/slide13.xml" Id="R1fa696c47af74bf4" /><Relationship Type="http://schemas.openxmlformats.org/officeDocument/2006/relationships/slide" Target="/ppt/slides/slide14.xml" Id="Rdc8444e4cbd94a86" /><Relationship Type="http://schemas.openxmlformats.org/officeDocument/2006/relationships/slide" Target="/ppt/slides/slide15.xml" Id="Rd6dd0ad023814472" /><Relationship Type="http://schemas.openxmlformats.org/officeDocument/2006/relationships/slide" Target="/ppt/slides/slide16.xml" Id="R6b426ef56ca146c1" /><Relationship Type="http://schemas.openxmlformats.org/officeDocument/2006/relationships/slide" Target="/ppt/slides/slide17.xml" Id="Rfcbd978e6bd549d8" /><Relationship Type="http://schemas.openxmlformats.org/officeDocument/2006/relationships/slide" Target="/ppt/slides/slide18.xml" Id="Rea69450d856a436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f0c23fcc23a42d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0750806dcff4a60" /><Relationship Type="http://schemas.openxmlformats.org/officeDocument/2006/relationships/notesMaster" Target="/ppt/notesMasters/notesMaster1.xml" Id="R703a09181d1d472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dc455800ae0454a" /><Relationship Type="http://schemas.openxmlformats.org/officeDocument/2006/relationships/notesMaster" Target="/ppt/notesMasters/notesMaster1.xml" Id="R27d0486dc61b412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60bb3f4c0c44159" /><Relationship Type="http://schemas.openxmlformats.org/officeDocument/2006/relationships/notesMaster" Target="/ppt/notesMasters/notesMaster1.xml" Id="Rde898fa139b54a5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d555699b41e4043" /><Relationship Type="http://schemas.openxmlformats.org/officeDocument/2006/relationships/notesMaster" Target="/ppt/notesMasters/notesMaster1.xml" Id="Rccfa2fe740d34e8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3f13f893d9f4353" /><Relationship Type="http://schemas.openxmlformats.org/officeDocument/2006/relationships/notesMaster" Target="/ppt/notesMasters/notesMaster1.xml" Id="R621a31c5fc5b40c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86961a7c95d473b" /><Relationship Type="http://schemas.openxmlformats.org/officeDocument/2006/relationships/notesMaster" Target="/ppt/notesMasters/notesMaster1.xml" Id="R17eaa8bce3e2471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3d6195662134285" /><Relationship Type="http://schemas.openxmlformats.org/officeDocument/2006/relationships/notesMaster" Target="/ppt/notesMasters/notesMaster1.xml" Id="R78a251971600464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017808a96a24d65" /><Relationship Type="http://schemas.openxmlformats.org/officeDocument/2006/relationships/notesMaster" Target="/ppt/notesMasters/notesMaster1.xml" Id="Rdb01cd5af69b4ca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08c86207f014dcd" /><Relationship Type="http://schemas.openxmlformats.org/officeDocument/2006/relationships/notesMaster" Target="/ppt/notesMasters/notesMaster1.xml" Id="R9d0e62e2e54c41e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8a03790564b4f6c" /><Relationship Type="http://schemas.openxmlformats.org/officeDocument/2006/relationships/notesMaster" Target="/ppt/notesMasters/notesMaster1.xml" Id="R4e6bb0e96a2f453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786af5e218347a6" /><Relationship Type="http://schemas.openxmlformats.org/officeDocument/2006/relationships/notesMaster" Target="/ppt/notesMasters/notesMaster1.xml" Id="Rf3f3fa10eb1b438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e50d6dde4b54722" /><Relationship Type="http://schemas.openxmlformats.org/officeDocument/2006/relationships/notesMaster" Target="/ppt/notesMasters/notesMaster1.xml" Id="R55c191ec90394b0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071aa6871fb49ff" /><Relationship Type="http://schemas.openxmlformats.org/officeDocument/2006/relationships/notesMaster" Target="/ppt/notesMasters/notesMaster1.xml" Id="Rc215239e8715469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cb48c93d1eb4106" /><Relationship Type="http://schemas.openxmlformats.org/officeDocument/2006/relationships/notesMaster" Target="/ppt/notesMasters/notesMaster1.xml" Id="R3b3a9d121c26409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5ed75a428ad42c8" /><Relationship Type="http://schemas.openxmlformats.org/officeDocument/2006/relationships/notesMaster" Target="/ppt/notesMasters/notesMaster1.xml" Id="Re74654c4e134431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8f0052e99f34df5" /><Relationship Type="http://schemas.openxmlformats.org/officeDocument/2006/relationships/notesMaster" Target="/ppt/notesMasters/notesMaster1.xml" Id="R81318f947694498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a5b6f73179e42b0" /><Relationship Type="http://schemas.openxmlformats.org/officeDocument/2006/relationships/notesMaster" Target="/ppt/notesMasters/notesMaster1.xml" Id="R1ae160bda85e48a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5f4dca95e444e04" /><Relationship Type="http://schemas.openxmlformats.org/officeDocument/2006/relationships/notesMaster" Target="/ppt/notesMasters/notesMaster1.xml" Id="Rc485686c6b46484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Purpose: create a decision problem before terminology.</a:t>
            </a:r>
          </a:p>
          <a:p xmlns:a="http://schemas.openxmlformats.org/drawingml/2006/main">
            <a:r>
              <a:t>Ask: Which type of growth sounds safest? Students must give one reason.</a:t>
            </a:r>
          </a:p>
          <a:p xmlns:a="http://schemas.openxmlformats.org/drawingml/2006/main">
            <a:r>
              <a:t>Watch for: choosing on the basis of familiar words rather than the relationship that changes.</a:t>
            </a:r>
          </a:p>
          <a:p xmlns:a="http://schemas.openxmlformats.org/drawingml/2006/main">
            <a:r>
              <a:t>Visual: AI-generated fictional conceptual illustration, not documentary evidence.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Purpose: state the route students will follow.</a:t>
            </a:r>
          </a:p>
          <a:p xmlns:a="http://schemas.openxmlformats.org/drawingml/2006/main">
            <a:r>
              <a:t>Say: The strategy name comes after we can describe the structural change.</a:t>
            </a:r>
          </a:p>
          <a:p xmlns:a="http://schemas.openxmlformats.org/drawingml/2006/main">
            <a:r>
              <a:t>Later retrieval: use the same core question on the exit case.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Purpose: establish the digital mechanism before business growth.</a:t>
            </a:r>
          </a:p>
          <a:p xmlns:a="http://schemas.openxmlformats.org/drawingml/2006/main">
            <a:r>
              <a:t>Ask: Which data would a manager use to decide whether to add a product?</a:t>
            </a:r>
          </a:p>
          <a:p xmlns:a="http://schemas.openxmlformats.org/drawingml/2006/main">
            <a:r>
              <a:t>Watch for: economics reduced to money only.</a:t>
            </a:r>
          </a:p>
          <a:p xmlns:a="http://schemas.openxmlformats.org/drawingml/2006/main">
            <a:r>
              <a:t>Source: Bomfim et al. (2022), 4.2A pp. 213–214. Visual is AI-generated and fictional.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Purpose: create a stable comparison model.</a:t>
            </a:r>
          </a:p>
          <a:p xmlns:a="http://schemas.openxmlformats.org/drawingml/2006/main">
            <a:r>
              <a:t>Ask: What does Northstar control now? What remains outside the company?</a:t>
            </a:r>
          </a:p>
          <a:p xmlns:a="http://schemas.openxmlformats.org/drawingml/2006/main">
            <a:r>
              <a:t>Watch for: treating a supplier or courier as already owned.</a:t>
            </a:r>
          </a:p>
          <a:p xmlns:a="http://schemas.openxmlformats.org/drawingml/2006/main">
            <a:r>
              <a:t>Northstar is a fictional teaching case.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Purpose: model horizontal growth as a product change at the same stage and audience.</a:t>
            </a:r>
          </a:p>
          <a:p xmlns:a="http://schemas.openxmlformats.org/drawingml/2006/main">
            <a:r>
              <a:t>Say: The chain and audience stay mostly the same. The offer expands.</a:t>
            </a:r>
          </a:p>
          <a:p xmlns:a="http://schemas.openxmlformats.org/drawingml/2006/main">
            <a:r>
              <a:t>Ask: Which part of the baseline changed?</a:t>
            </a:r>
          </a:p>
          <a:p xmlns:a="http://schemas.openxmlformats.org/drawingml/2006/main">
            <a:r>
              <a:t>Watch for: calling any new product conglomerate growth.</a:t>
            </a:r>
          </a:p>
          <a:p xmlns:a="http://schemas.openxmlformats.org/drawingml/2006/main">
            <a:r>
              <a:t>Source: Bomfim et al. (2022), 4.2A pp. 214–215. Northstar is fictional.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Purpose: show ownership and responsibility moving across a supply-chain boundary.</a:t>
            </a:r>
          </a:p>
          <a:p xmlns:a="http://schemas.openxmlformats.org/drawingml/2006/main">
            <a:r>
              <a:t>Say: Northstar does not merely choose a different courier. It takes delivery inside the business.</a:t>
            </a:r>
          </a:p>
          <a:p xmlns:a="http://schemas.openxmlformats.org/drawingml/2006/main">
            <a:r>
              <a:t>Ask: Which responsibility crossed the company boundary?</a:t>
            </a:r>
          </a:p>
          <a:p xmlns:a="http://schemas.openxmlformats.org/drawingml/2006/main">
            <a:r>
              <a:t>Watch for: confusing outsourcing with vertical growth.</a:t>
            </a:r>
          </a:p>
          <a:p xmlns:a="http://schemas.openxmlformats.org/drawingml/2006/main">
            <a:r>
              <a:t>Source: Bomfim et al. (2022), 4.2A pp. 214–215. Northstar is fictional.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Purpose: distinguish capability reuse plus audience extension.</a:t>
            </a:r>
          </a:p>
          <a:p xmlns:a="http://schemas.openxmlformats.org/drawingml/2006/main">
            <a:r>
              <a:t>Ask: What stays familiar? What changes?</a:t>
            </a:r>
          </a:p>
          <a:p xmlns:a="http://schemas.openxmlformats.org/drawingml/2006/main">
            <a:r>
              <a:t>Watch for: classifying solely by the product name. The chapter uses the audience-extension interpretation of concentric growth.</a:t>
            </a:r>
          </a:p>
          <a:p xmlns:a="http://schemas.openxmlformats.org/drawingml/2006/main">
            <a:r>
              <a:t>Source: Bomfim et al. (2022), 4.2A pp. 214–215. Northstar is fictional.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Purpose: show why unrelated industry entry requires a new capability set.</a:t>
            </a:r>
          </a:p>
          <a:p xmlns:a="http://schemas.openxmlformats.org/drawingml/2006/main">
            <a:r>
              <a:t>Ask: Which knowledge transfers from stationery? Which knowledge does not?</a:t>
            </a:r>
          </a:p>
          <a:p xmlns:a="http://schemas.openxmlformats.org/drawingml/2006/main">
            <a:r>
              <a:t>Watch for: saying diversification always reduces risk. It can add coordination cost and new exposure.</a:t>
            </a:r>
          </a:p>
          <a:p xmlns:a="http://schemas.openxmlformats.org/drawingml/2006/main">
            <a:r>
              <a:t>Source: Bomfim et al. (2022), 4.2A pp. 214–215. Northstar is fictional.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Purpose: consolidate the four mechanisms without reducing them to one-word cues.</a:t>
            </a:r>
          </a:p>
          <a:p xmlns:a="http://schemas.openxmlformats.org/drawingml/2006/main">
            <a:r>
              <a:t>Ask: Which column provides the strongest evidence for classification?</a:t>
            </a:r>
          </a:p>
          <a:p xmlns:a="http://schemas.openxmlformats.org/drawingml/2006/main">
            <a:r>
              <a:t>Practice feedback: the changed relationship, not company size or success, decides the label.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Purpose: catch whole-company classification.</a:t>
            </a:r>
          </a:p>
          <a:p xmlns:a="http://schemas.openxmlformats.org/drawingml/2006/main">
            <a:r>
              <a:t>Practice feedback: Student B is more precise because it classifies the specified move. A company can use several strategies at once.</a:t>
            </a:r>
          </a:p>
          <a:p xmlns:a="http://schemas.openxmlformats.org/drawingml/2006/main">
            <a:r>
              <a:t>Secure: ask students to classify the other two moves. Partial: point to the action verb in each clause. Unclear: return to the baseline and identify one changed relationship at a time.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Purpose: individual check after instruction.</a:t>
            </a:r>
          </a:p>
          <a:p xmlns:a="http://schemas.openxmlformats.org/drawingml/2006/main">
            <a:r>
              <a:t>Practice feedback: A is vertical because the supplier stage moves inside. B is conglomerate because the bakery enters an unrelated industry and needs repair expertise.</a:t>
            </a:r>
          </a:p>
          <a:p xmlns:a="http://schemas.openxmlformats.org/drawingml/2006/main">
            <a:r>
              <a:t>Secure: change one variable and reclassify. Partial: identify offer, chain, audience or industry. Unclear: remodel Case A with a simple ownership boundary.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Purpose: model the reasoning expected in Digital Society.</a:t>
            </a:r>
          </a:p>
          <a:p xmlns:a="http://schemas.openxmlformats.org/drawingml/2006/main">
            <a:r>
              <a:t>Ask: Who gains control? Who carries new risk?</a:t>
            </a:r>
          </a:p>
          <a:p xmlns:a="http://schemas.openxmlformats.org/drawingml/2006/main">
            <a:r>
              <a:t>Watch for: one global list of pros and cons with no stakeholder attached.</a:t>
            </a:r>
          </a:p>
          <a:p xmlns:a="http://schemas.openxmlformats.org/drawingml/2006/main">
            <a:r>
              <a:t>Connection: students will use the same frame in the Northstar lab and assignment.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Purpose: require reasoning before feedback, then test whether the judgement survives a changed condition.</a:t>
            </a:r>
          </a:p>
          <a:p xmlns:a="http://schemas.openxmlformats.org/drawingml/2006/main">
            <a:r>
              <a:t>Say: Choose an operational action. The simulator will not name its strategy. Lock a before/after prediction before the reveal.</a:t>
            </a:r>
          </a:p>
          <a:p xmlns:a="http://schemas.openxmlformats.org/drawingml/2006/main">
            <a:r>
              <a:t>Directions: each student records a first recommendation before drawing a disruption; preserve it, run Round 2, revise, then complete the music-service transfer.</a:t>
            </a:r>
          </a:p>
          <a:p xmlns:a="http://schemas.openxmlformats.org/drawingml/2006/main">
            <a:r>
              <a:t>Ask while circulating: What changed structurally? Which two measures support that? What can those measures not prove?</a:t>
            </a:r>
          </a:p>
          <a:p xmlns:a="http://schemas.openxmlformats.org/drawingml/2006/main">
            <a:r>
              <a:t>Watch for: pairs producing one shared answer; choosing the largest cash value; deleting the first recommendation.</a:t>
            </a:r>
          </a:p>
          <a:p xmlns:a="http://schemas.openxmlformats.org/drawingml/2006/main">
            <a:r>
              <a:t>Secure: demand a reversal condition. Partial: require two measures under the same condition. Unclear: redraw the boundary before rerunning.</a:t>
            </a:r>
          </a:p>
          <a:p xmlns:a="http://schemas.openxmlformats.org/drawingml/2006/main">
            <a:r>
              <a:t>Northstar values are synthetic. Simulation URL ends ?slide=11. Nothing is automatically submitted.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Purpose: debrief revision as evidence of reasoning rather than error.</a:t>
            </a:r>
          </a:p>
          <a:p xmlns:a="http://schemas.openxmlformats.org/drawingml/2006/main">
            <a:r>
              <a:t>Say: Round 2 changes one external condition. A strong response explains why that condition strengthens, weakens or reverses the first judgement.</a:t>
            </a:r>
          </a:p>
          <a:p xmlns:a="http://schemas.openxmlformats.org/drawingml/2006/main">
            <a:r>
              <a:t>Ask one student whose recommendation changed and one whose recommendation held. Require both to cite two measures and one stakeholder consequence.</a:t>
            </a:r>
          </a:p>
          <a:p xmlns:a="http://schemas.openxmlformats.org/drawingml/2006/main">
            <a:r>
              <a:t>Watch for: treating synthetic outputs as facts about a real company.</a:t>
            </a:r>
          </a:p>
          <a:p xmlns:a="http://schemas.openxmlformats.org/drawingml/2006/main">
            <a:r>
              <a:t>Model response stem: In this model, under these assumptions, ___ changed from ___ to ___ because ___. This does not prove ___.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Purpose: connect economic growth and automation to Digital Society stakeholder analysis.</a:t>
            </a:r>
          </a:p>
          <a:p xmlns:a="http://schemas.openxmlformats.org/drawingml/2006/main">
            <a:r>
              <a:t>Ask students to separate what each source can establish.</a:t>
            </a:r>
          </a:p>
          <a:p xmlns:a="http://schemas.openxmlformats.org/drawingml/2006/main">
            <a:r>
              <a:t>Amazon, 18 Oct 2023, Sequoia announcement: incoming inventory can be identified and stored up to 75% faster. Company claim.</a:t>
            </a:r>
          </a:p>
          <a:p xmlns:a="http://schemas.openxmlformats.org/drawingml/2006/main">
            <a:r>
              <a:t>US Department of Labor, 19 Dec 2024, corporate ergonomic settlement: https://content.govdelivery.com/accounts/USDOL/bulletins/3c851a6</a:t>
            </a:r>
          </a:p>
          <a:p xmlns:a="http://schemas.openxmlformats.org/drawingml/2006/main">
            <a:r>
              <a:t>Visual is conceptual and not documentary evidence.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Purpose: establish that the method transfers when labels and Northstar numbers disappear.</a:t>
            </a:r>
          </a:p>
          <a:p xmlns:a="http://schemas.openxmlformats.org/drawingml/2006/main">
            <a:r>
              <a:t>Say: Work alone and without notes. Explain the business boundary; do not merely name a strategy.</a:t>
            </a:r>
          </a:p>
          <a:p xmlns:a="http://schemas.openxmlformats.org/drawingml/2006/main">
            <a:r>
              <a:t>Do not reveal the answer during the attempt.</a:t>
            </a:r>
          </a:p>
          <a:p xmlns:a="http://schemas.openxmlformats.org/drawingml/2006/main">
            <a:r>
              <a:t>Expected: vertical when ticket delivery is a stage brought inside. Accept another classification only with a coherent alternative boundary assumption.</a:t>
            </a:r>
          </a:p>
          <a:p xmlns:a="http://schemas.openxmlformats.org/drawingml/2006/main">
            <a:r>
              <a:t>Success: classification + before/after evidence + named stakeholder consequence + fact needed before judgement.</a:t>
            </a:r>
          </a:p>
          <a:p xmlns:a="http://schemas.openxmlformats.org/drawingml/2006/main">
            <a:r>
              <a:t>Secure: add a regulation constraint. Partial: underline the ownership change. Unclear: redraw the boundary, then retry.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Purpose: make the assessed evidence and submission route explicit.</a:t>
            </a:r>
          </a:p>
          <a:p xmlns:a="http://schemas.openxmlformats.org/drawingml/2006/main">
            <a:r>
              <a:t>Say: Submit the Northstar decision trail and the unfamiliar music-service response. The simulator does not grade or send your work.</a:t>
            </a:r>
          </a:p>
          <a:p xmlns:a="http://schemas.openxmlformats.org/drawingml/2006/main">
            <a:r>
              <a:t>Walk through criteria A–D: structural classification; fair model interpretation; stakeholder consequence and limitation; conditional revision and transfer.</a:t>
            </a:r>
          </a:p>
          <a:p xmlns:a="http://schemas.openxmlformats.org/drawingml/2006/main">
            <a:r>
              <a:t>Show the actual Google Classroom post named for this task. If it is not available, name the collection route explicitly; do not imply the public page is connected.</a:t>
            </a:r>
          </a:p>
          <a:p xmlns:a="http://schemas.openxmlformats.org/drawingml/2006/main">
            <a:r>
              <a:t>Success: a reader can see the first judgement, disruption, revision and independent transfer.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Purpose: close with retrieval and prepare delayed practice.</a:t>
            </a:r>
          </a:p>
          <a:p xmlns:a="http://schemas.openxmlformats.org/drawingml/2006/main">
            <a:r>
              <a:t>Ask students to submit one changed relationship, one stakeholder responsibility and one missing fact.</a:t>
            </a:r>
          </a:p>
          <a:p xmlns:a="http://schemas.openxmlformats.org/drawingml/2006/main">
            <a:r>
              <a:t>Collect the independent transfer response before students reopen notes.</a:t>
            </a:r>
          </a:p>
          <a:p xmlns:a="http://schemas.openxmlformats.org/drawingml/2006/main">
            <a:r>
              <a:t>Next lesson: a grocery platform buys a farm supplier. Students classify and explain the boundary change before reopening notes.</a:t>
            </a:r>
          </a:p>
          <a:p xmlns:a="http://schemas.openxmlformats.org/drawingml/2006/main">
            <a:r>
              <a:t>Use the 8-point task as formative evidence only. Record achievement separately from support; no new assessment identity or Evidence Map connection was created.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f05dab904d47b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3fa85ea3124a2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40f237d42f42e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58d554ab5c44d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9a8bd9331e4d9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96212d11474dc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2A97055-86FF-4BCE-B6AE-AB4EAD77076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4340BBA-B733-4DC1-BCA9-5729DD5309A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66A7827-1EB3-4C21-8506-AE834BA56D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CB82E65-793F-4196-9D76-333E195940C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BC59125-0BE9-4586-B76B-64E9E00383C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A77C48C-D268-44DE-879A-81527273D24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185C62F-7E37-4985-BB96-BB2A8DE9044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FEA2FD0-C055-4158-85ED-2CBF34B73CD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F0634A3-C2E4-46A3-83CA-39F128CB75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13F472B-0C3F-4AD6-A0F4-8664AB80946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2e3ebbcc4bb44ee" /><Relationship Type="http://schemas.openxmlformats.org/officeDocument/2006/relationships/slideLayout" Target="/ppt/slideLayouts/slideLayout1.xml" Id="R1d5174a59c734cdd" /><Relationship Type="http://schemas.openxmlformats.org/officeDocument/2006/relationships/slideLayout" Target="/ppt/slideLayouts/slideLayout2.xml" Id="R9a7c0d61df9345fd" /><Relationship Type="http://schemas.openxmlformats.org/officeDocument/2006/relationships/slideLayout" Target="/ppt/slideLayouts/slideLayout3.xml" Id="R7a27b19f967041e4" /><Relationship Type="http://schemas.openxmlformats.org/officeDocument/2006/relationships/slideLayout" Target="/ppt/slideLayouts/slideLayout4.xml" Id="R7685a7acf8b54ea7" /><Relationship Type="http://schemas.openxmlformats.org/officeDocument/2006/relationships/slideLayout" Target="/ppt/slideLayouts/slideLayout5.xml" Id="R72db008bc88a4b57" /><Relationship Type="http://schemas.openxmlformats.org/officeDocument/2006/relationships/slideLayout" Target="/ppt/slideLayouts/slideLayout6.xml" Id="R3df9b0cc5ad741e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d5174a59c734cdd"/>
    <p:sldLayoutId xmlns:r="http://schemas.openxmlformats.org/officeDocument/2006/relationships" id="2147483650" r:id="R9a7c0d61df9345fd"/>
    <p:sldLayoutId xmlns:r="http://schemas.openxmlformats.org/officeDocument/2006/relationships" id="2147483651" r:id="R7a27b19f967041e4"/>
    <p:sldLayoutId xmlns:r="http://schemas.openxmlformats.org/officeDocument/2006/relationships" id="2147483652" r:id="R7685a7acf8b54ea7"/>
    <p:sldLayoutId xmlns:r="http://schemas.openxmlformats.org/officeDocument/2006/relationships" id="2147483653" r:id="R72db008bc88a4b57"/>
    <p:sldLayoutId xmlns:r="http://schemas.openxmlformats.org/officeDocument/2006/relationships" id="2147483654" r:id="R3df9b0cc5ad741e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853c7ed3c14e11" /><Relationship Type="http://schemas.openxmlformats.org/officeDocument/2006/relationships/image" Target="/ppt/media/image.png" Id="Rae8504a2984e40a8" /><Relationship Type="http://schemas.openxmlformats.org/officeDocument/2006/relationships/notesSlide" Target="/ppt/notesSlides/notesSlide1.xml" Id="R7d3435c064b34a8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01c094cf0f40ba" /><Relationship Type="http://schemas.openxmlformats.org/officeDocument/2006/relationships/notesSlide" Target="/ppt/notesSlides/notesSlide2.xml" Id="Rf13a598d0bdc435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b33081792f402c" /><Relationship Type="http://schemas.openxmlformats.org/officeDocument/2006/relationships/image" Target="/ppt/media/image2.png" Id="R5bc8d93b8b01478c" /><Relationship Type="http://schemas.openxmlformats.org/officeDocument/2006/relationships/notesSlide" Target="/ppt/notesSlides/notesSlide3.xml" Id="Rf76f1ac52fe0450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bd743f62dc4a4f" /><Relationship Type="http://schemas.openxmlformats.org/officeDocument/2006/relationships/notesSlide" Target="/ppt/notesSlides/notesSlide4.xml" Id="R67f86aacdc0c495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e8bbd9547734466" /><Relationship Type="http://schemas.openxmlformats.org/officeDocument/2006/relationships/notesSlide" Target="/ppt/notesSlides/notesSlide5.xml" Id="Rbc6291d724b24fb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ca87f100dd4fc5" /><Relationship Type="http://schemas.openxmlformats.org/officeDocument/2006/relationships/notesSlide" Target="/ppt/notesSlides/notesSlide6.xml" Id="R34703c0b6f6640d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3bdcf3c8e04a86" /><Relationship Type="http://schemas.openxmlformats.org/officeDocument/2006/relationships/notesSlide" Target="/ppt/notesSlides/notesSlide7.xml" Id="Ra0cc614d97664a9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c0d6cfd9c64260" /><Relationship Type="http://schemas.openxmlformats.org/officeDocument/2006/relationships/notesSlide" Target="/ppt/notesSlides/notesSlide8.xml" Id="Ra13c94035b15494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0caef3ff314a32" /><Relationship Type="http://schemas.openxmlformats.org/officeDocument/2006/relationships/notesSlide" Target="/ppt/notesSlides/notesSlide9.xml" Id="R6f16f69c016c43b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847ff2f2b814e38" /><Relationship Type="http://schemas.openxmlformats.org/officeDocument/2006/relationships/notesSlide" Target="/ppt/notesSlides/notesSlide10.xml" Id="Re390a0fc518f432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5e37cbe882404a" /><Relationship Type="http://schemas.openxmlformats.org/officeDocument/2006/relationships/notesSlide" Target="/ppt/notesSlides/notesSlide11.xml" Id="Rb3983f21c43c44c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7ce671151f472a" /><Relationship Type="http://schemas.openxmlformats.org/officeDocument/2006/relationships/notesSlide" Target="/ppt/notesSlides/notesSlide12.xml" Id="R8886cb4149fc467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0c54b58d0147d9" /><Relationship Type="http://schemas.openxmlformats.org/officeDocument/2006/relationships/image" Target="/ppt/media/image3.png" Id="Rcd01ed2f07e24a5a" /><Relationship Type="http://schemas.openxmlformats.org/officeDocument/2006/relationships/notesSlide" Target="/ppt/notesSlides/notesSlide13.xml" Id="Ra7100ec2fceb4d7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dd19cd64b514dc7" /><Relationship Type="http://schemas.openxmlformats.org/officeDocument/2006/relationships/notesSlide" Target="/ppt/notesSlides/notesSlide14.xml" Id="Rbc038cddadea4e5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57221680f44975" /><Relationship Type="http://schemas.openxmlformats.org/officeDocument/2006/relationships/image" Target="/ppt/media/image4.png" Id="R49a767ef85e44731" /><Relationship Type="http://schemas.openxmlformats.org/officeDocument/2006/relationships/notesSlide" Target="/ppt/notesSlides/notesSlide15.xml" Id="R62d0670160104da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97843d04a246f4" /><Relationship Type="http://schemas.openxmlformats.org/officeDocument/2006/relationships/notesSlide" Target="/ppt/notesSlides/notesSlide16.xml" Id="Re22b8846d3bd45e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86f6d43cc6442e4" /><Relationship Type="http://schemas.openxmlformats.org/officeDocument/2006/relationships/image" Target="/ppt/media/image5.png" Id="R9a63028cadb149ea" /><Relationship Type="http://schemas.openxmlformats.org/officeDocument/2006/relationships/notesSlide" Target="/ppt/notesSlides/notesSlide17.xml" Id="R744f0c6e98714b1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f5b08e66194c0b" /><Relationship Type="http://schemas.openxmlformats.org/officeDocument/2006/relationships/notesSlide" Target="/ppt/notesSlides/notesSlide18.xml" Id="R54f9fada2af64d0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91F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4949CC-4AEC-4683-82E4-041A315865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8504a2984e40a8"/>
          <a:srcRect xmlns:a="http://schemas.openxmlformats.org/drawingml/2006/main" l="22095" t="0" r="2209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391150" y="0"/>
            <a:ext cx="68008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61CFC3-EBAD-4B86-BD5B-BF2067748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91F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BD0D48-7BAE-4FC5-8996-78028C06E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1050" b="1" i="0">
                <a:solidFill>
                  <a:srgbClr val="EFBB65"/>
                </a:solidFill>
              </a:defRPr>
            </a:pPr>
            <a:r>
              <a:rPr sz="1050" b="1" i="0">
                <a:solidFill>
                  <a:srgbClr val="EFBB65"/>
                </a:solidFill>
              </a:rPr>
              <a:t>IB DIGITAL SOCIETY · ECONOMIC CONTEXT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C926C3-B479-4644-AF0A-24D0119CA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4953000" cy="226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900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3900" b="1" i="0">
                <a:solidFill>
                  <a:srgbClr val="F4F1E9"/>
                </a:solidFill>
              </a:defRPr>
            </a:pPr>
            <a:r>
              <a:rPr sz="3900" b="1" i="0">
                <a:solidFill>
                  <a:srgbClr val="F4F1E9"/>
                </a:solidFill>
              </a:rPr>
              <a:t>One click. Four growth choices. Different consequences.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9FB403-2841-414A-AE80-ED19BA847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4476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l">
              <a:defRPr sz="1725" b="0" i="0">
                <a:solidFill>
                  <a:srgbClr val="B9C8CC"/>
                </a:solidFill>
              </a:defRPr>
            </a:pPr>
            <a:r>
              <a:rPr sz="1725" b="0" i="0">
                <a:solidFill>
                  <a:srgbClr val="B9C8CC"/>
                </a:solidFill>
              </a:rPr>
              <a:t>Northstar Stationery wants to grow. Your job is to identify what changes and judge who carries the new cost or risk.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A6B415-BB0F-43D9-A51D-AC59BE171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400050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184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E53F55-9176-4AA4-9736-46FDECC8E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05450"/>
            <a:ext cx="361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1350" b="1" i="0">
                <a:solidFill>
                  <a:srgbClr val="74D3C6"/>
                </a:solidFill>
              </a:defRPr>
            </a:pPr>
            <a:r>
              <a:rPr sz="1350" b="1" i="0">
                <a:solidFill>
                  <a:srgbClr val="74D3C6"/>
                </a:solidFill>
              </a:rPr>
              <a:t>PREDICT: Which choice adds the most control?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1E6C59-DAE6-4E6E-A757-F45CC49CE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57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0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l">
              <a:defRPr sz="750" b="0" i="0">
                <a:solidFill>
                  <a:srgbClr val="B9C8CC"/>
                </a:solidFill>
              </a:defRPr>
            </a:pPr>
            <a:r>
              <a:rPr sz="750" b="0" i="0">
                <a:solidFill>
                  <a:srgbClr val="B9C8CC"/>
                </a:solidFill>
              </a:rPr>
              <a:t>Fictional case · chapter-aligned teaching lesson</a:t>
            </a:r>
          </a:p>
        </p:txBody>
      </p:sp>
    </p:spTree>
    <p:extLst>
      <p:ext uri="{BB962C8B-B14F-4D97-AF65-F5344CB8AC3E}">
        <p14:creationId xmlns:p14="http://schemas.microsoft.com/office/powerpoint/2010/main" val="2876365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91F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00644E6-31D3-4293-9EE1-1814F19FC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876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975" b="1" i="0">
                <a:solidFill>
                  <a:srgbClr val="EFBB65"/>
                </a:solidFill>
              </a:defRPr>
            </a:pPr>
            <a:r>
              <a:rPr sz="975" b="1" i="0">
                <a:solidFill>
                  <a:srgbClr val="EFBB65"/>
                </a:solidFill>
              </a:rPr>
              <a:t>LEARNING MAP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B40957-50B6-4A31-9096-352ABF1E2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23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r">
              <a:defRPr sz="900" b="1" i="0">
                <a:solidFill>
                  <a:srgbClr val="B9C8CC"/>
                </a:solidFill>
              </a:defRPr>
            </a:pPr>
            <a:r>
              <a:rPr sz="900" b="1" i="0">
                <a:solidFill>
                  <a:srgbClr val="B9C8CC"/>
                </a:solidFill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017F99-8A21-44CE-A459-C2D65D0E5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57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7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3375" b="1" i="0">
                <a:solidFill>
                  <a:srgbClr val="F4F1E9"/>
                </a:solidFill>
              </a:defRPr>
            </a:pPr>
            <a:r>
              <a:rPr sz="3375" b="1" i="0">
                <a:solidFill>
                  <a:srgbClr val="F4F1E9"/>
                </a:solidFill>
              </a:rPr>
              <a:t>By the end, you can explain and judge a growth decision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30403C-67E9-469F-98CD-C8642D0F8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4572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700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2700" b="1" i="0">
                <a:solidFill>
                  <a:srgbClr val="EFBB65"/>
                </a:solidFill>
              </a:defRPr>
            </a:pPr>
            <a:r>
              <a:rPr sz="2700" b="1" i="0">
                <a:solidFill>
                  <a:srgbClr val="EFBB65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08D0F1-A7EE-4562-AA33-1CCE7C693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20980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1050" b="1" i="0">
                <a:solidFill>
                  <a:srgbClr val="EFBB65"/>
                </a:solidFill>
              </a:defRPr>
            </a:pPr>
            <a:r>
              <a:rPr sz="1050" b="1" i="0">
                <a:solidFill>
                  <a:srgbClr val="EFBB65"/>
                </a:solidFill>
              </a:rPr>
              <a:t>REMEMBER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5B0B7A-EFFE-4146-89A1-7AAD6DDBE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571750"/>
            <a:ext cx="2000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7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575" b="1" i="0">
                <a:solidFill>
                  <a:srgbClr val="F4F1E9"/>
                </a:solidFill>
              </a:defRPr>
            </a:pPr>
            <a:r>
              <a:rPr sz="1575" b="1" i="0">
                <a:solidFill>
                  <a:srgbClr val="F4F1E9"/>
                </a:solidFill>
              </a:rPr>
              <a:t>Four growth strategies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753F0D-BA27-48CA-9975-46015E6D4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2409825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2100" b="1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ctr">
              <a:defRPr sz="2100" b="1" i="0">
                <a:solidFill>
                  <a:srgbClr val="B9C8CC"/>
                </a:solidFill>
              </a:defRPr>
            </a:pPr>
            <a:r>
              <a:rPr sz="2100" b="1" i="0">
                <a:solidFill>
                  <a:srgbClr val="B9C8CC"/>
                </a:solidFill>
              </a:rPr>
              <a:t>→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522E8F-AED1-41D2-BFA9-F60A55777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09800"/>
            <a:ext cx="4572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700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2700" b="1" i="0">
                <a:solidFill>
                  <a:srgbClr val="74D3C6"/>
                </a:solidFill>
              </a:defRPr>
            </a:pPr>
            <a:r>
              <a:rPr sz="2700" b="1" i="0">
                <a:solidFill>
                  <a:srgbClr val="74D3C6"/>
                </a:solidFill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B8929C-A731-4820-83AC-D6CFDC5D6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220980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1050" b="1" i="0">
                <a:solidFill>
                  <a:srgbClr val="74D3C6"/>
                </a:solidFill>
              </a:defRPr>
            </a:pPr>
            <a:r>
              <a:rPr sz="1050" b="1" i="0">
                <a:solidFill>
                  <a:srgbClr val="74D3C6"/>
                </a:solidFill>
              </a:rPr>
              <a:t>UNDERSTAND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9D4D52-BBF4-450E-B62D-AB11BEB89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2571750"/>
            <a:ext cx="2000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7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575" b="1" i="0">
                <a:solidFill>
                  <a:srgbClr val="F4F1E9"/>
                </a:solidFill>
              </a:defRPr>
            </a:pPr>
            <a:r>
              <a:rPr sz="1575" b="1" i="0">
                <a:solidFill>
                  <a:srgbClr val="F4F1E9"/>
                </a:solidFill>
              </a:rPr>
              <a:t>What changes in the business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533880-7270-4F41-A54D-5BF2ACA7C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409825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2100" b="1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ctr">
              <a:defRPr sz="2100" b="1" i="0">
                <a:solidFill>
                  <a:srgbClr val="B9C8CC"/>
                </a:solidFill>
              </a:defRPr>
            </a:pPr>
            <a:r>
              <a:rPr sz="2100" b="1" i="0">
                <a:solidFill>
                  <a:srgbClr val="B9C8CC"/>
                </a:solidFill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C1D2BC-7AEE-4B2A-A2AE-B3E2DF9B6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209800"/>
            <a:ext cx="4572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700" b="1" i="0">
                <a:solidFill>
                  <a:srgbClr val="FA9E88"/>
                </a:solidFill>
              </a:defRPr>
            </a:defPPr>
          </a:lstStyle>
          <a:p xmlns:a="http://schemas.openxmlformats.org/drawingml/2006/main">
            <a:pPr algn="l">
              <a:defRPr sz="2700" b="1" i="0">
                <a:solidFill>
                  <a:srgbClr val="FA9E88"/>
                </a:solidFill>
              </a:defRPr>
            </a:pPr>
            <a:r>
              <a:rPr sz="2700" b="1" i="0">
                <a:solidFill>
                  <a:srgbClr val="FA9E88"/>
                </a:solidFill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CA6548-284F-4F39-9AFC-6BE74B245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20980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 i="0">
                <a:solidFill>
                  <a:srgbClr val="FA9E88"/>
                </a:solidFill>
              </a:defRPr>
            </a:defPPr>
          </a:lstStyle>
          <a:p xmlns:a="http://schemas.openxmlformats.org/drawingml/2006/main">
            <a:pPr algn="l">
              <a:defRPr sz="1050" b="1" i="0">
                <a:solidFill>
                  <a:srgbClr val="FA9E88"/>
                </a:solidFill>
              </a:defRPr>
            </a:pPr>
            <a:r>
              <a:rPr sz="1050" b="1" i="0">
                <a:solidFill>
                  <a:srgbClr val="FA9E88"/>
                </a:solidFill>
              </a:rPr>
              <a:t>APPLY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A78024-11DF-4A16-90FE-8FB4C757F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571750"/>
            <a:ext cx="2000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7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575" b="1" i="0">
                <a:solidFill>
                  <a:srgbClr val="F4F1E9"/>
                </a:solidFill>
              </a:defRPr>
            </a:pPr>
            <a:r>
              <a:rPr sz="1575" b="1" i="0">
                <a:solidFill>
                  <a:srgbClr val="F4F1E9"/>
                </a:solidFill>
              </a:rPr>
              <a:t>Classify a new case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C5471A-AFC4-4ACE-88EE-B6685EC74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409825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2100" b="1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ctr">
              <a:defRPr sz="2100" b="1" i="0">
                <a:solidFill>
                  <a:srgbClr val="B9C8CC"/>
                </a:solidFill>
              </a:defRPr>
            </a:pPr>
            <a:r>
              <a:rPr sz="2100" b="1" i="0">
                <a:solidFill>
                  <a:srgbClr val="B9C8CC"/>
                </a:solidFill>
              </a:rPr>
              <a:t>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3BD2CD-C641-46BC-B388-BEC23C04E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209800"/>
            <a:ext cx="4572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700" b="1" i="0">
                <a:solidFill>
                  <a:srgbClr val="D5C2F0"/>
                </a:solidFill>
              </a:defRPr>
            </a:defPPr>
          </a:lstStyle>
          <a:p xmlns:a="http://schemas.openxmlformats.org/drawingml/2006/main">
            <a:pPr algn="l">
              <a:defRPr sz="2700" b="1" i="0">
                <a:solidFill>
                  <a:srgbClr val="D5C2F0"/>
                </a:solidFill>
              </a:defRPr>
            </a:pPr>
            <a:r>
              <a:rPr sz="2700" b="1" i="0">
                <a:solidFill>
                  <a:srgbClr val="D5C2F0"/>
                </a:solidFill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76D08F-5D62-4CDF-8AF0-2147E3EF6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220980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 i="0">
                <a:solidFill>
                  <a:srgbClr val="D5C2F0"/>
                </a:solidFill>
              </a:defRPr>
            </a:defPPr>
          </a:lstStyle>
          <a:p xmlns:a="http://schemas.openxmlformats.org/drawingml/2006/main">
            <a:pPr algn="l">
              <a:defRPr sz="1050" b="1" i="0">
                <a:solidFill>
                  <a:srgbClr val="D5C2F0"/>
                </a:solidFill>
              </a:defRPr>
            </a:pPr>
            <a:r>
              <a:rPr sz="1050" b="1" i="0">
                <a:solidFill>
                  <a:srgbClr val="D5C2F0"/>
                </a:solidFill>
              </a:rPr>
              <a:t>JUDGE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53977C-59B2-4ACE-A4DE-E9C4682F2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2571750"/>
            <a:ext cx="2000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7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575" b="1" i="0">
                <a:solidFill>
                  <a:srgbClr val="F4F1E9"/>
                </a:solidFill>
              </a:defRPr>
            </a:pPr>
            <a:r>
              <a:rPr sz="1575" b="1" i="0">
                <a:solidFill>
                  <a:srgbClr val="F4F1E9"/>
                </a:solidFill>
              </a:rPr>
              <a:t>Benefit, cost, stakeholder, evidence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A40471-C300-43A5-BF15-8B0AF86D9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48100"/>
            <a:ext cx="10972800" cy="123825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153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686EFF-5A50-4B08-9A54-2D1074DD7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76700"/>
            <a:ext cx="219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EFBB65"/>
                </a:solidFill>
              </a:defRPr>
            </a:pPr>
            <a:r>
              <a:rPr sz="1125" b="1" i="0">
                <a:solidFill>
                  <a:srgbClr val="EFBB65"/>
                </a:solidFill>
              </a:rPr>
              <a:t>The core question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AA48E4-527A-4258-B134-CB6B1CF30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76750"/>
            <a:ext cx="1009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2100" b="1" i="0">
                <a:solidFill>
                  <a:srgbClr val="F4F1E9"/>
                </a:solidFill>
              </a:defRPr>
            </a:pPr>
            <a:r>
              <a:rPr sz="2100" b="1" i="0">
                <a:solidFill>
                  <a:srgbClr val="F4F1E9"/>
                </a:solidFill>
              </a:rPr>
              <a:t>What relationship changed, and what new responsibility came with it?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89B219-9D08-47AE-9F91-8CFCCFC1C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673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1650" b="1" i="0">
                <a:solidFill>
                  <a:srgbClr val="74D3C6"/>
                </a:solidFill>
              </a:defRPr>
            </a:pPr>
            <a:r>
              <a:rPr sz="1650" b="1" i="0">
                <a:solidFill>
                  <a:srgbClr val="74D3C6"/>
                </a:solidFill>
              </a:rPr>
              <a:t>We will use that question on every example.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7B7915-AF90-4E76-8621-B5C5B3155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57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0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l">
              <a:defRPr sz="750" b="0" i="0">
                <a:solidFill>
                  <a:srgbClr val="B9C8CC"/>
                </a:solidFill>
              </a:defRPr>
            </a:pPr>
            <a:r>
              <a:rPr sz="750" b="0" i="0">
                <a:solidFill>
                  <a:srgbClr val="B9C8CC"/>
                </a:solidFill>
              </a:rPr>
              <a:t>Remember · understand · apply · judge</a:t>
            </a:r>
          </a:p>
        </p:txBody>
      </p:sp>
    </p:spTree>
    <p:extLst>
      <p:ext uri="{BB962C8B-B14F-4D97-AF65-F5344CB8AC3E}">
        <p14:creationId xmlns:p14="http://schemas.microsoft.com/office/powerpoint/2010/main" val="9120085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91F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EBD3F8-7F84-4910-9623-114B632D1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876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975" b="1" i="0">
                <a:solidFill>
                  <a:srgbClr val="EFBB65"/>
                </a:solidFill>
              </a:defRPr>
            </a:pPr>
            <a:r>
              <a:rPr sz="975" b="1" i="0">
                <a:solidFill>
                  <a:srgbClr val="EFBB65"/>
                </a:solidFill>
              </a:rPr>
              <a:t>FOUNDATION · A DIGITAL SALE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A2795E-FFAC-4879-A586-FE5469AD1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23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r">
              <a:defRPr sz="900" b="1" i="0">
                <a:solidFill>
                  <a:srgbClr val="B9C8CC"/>
                </a:solidFill>
              </a:defRPr>
            </a:pPr>
            <a:r>
              <a:rPr sz="900" b="1" i="0">
                <a:solidFill>
                  <a:srgbClr val="B9C8CC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56A54C-7AF7-44B9-8ABC-06C0C97A2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572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7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3375" b="1" i="0">
                <a:solidFill>
                  <a:srgbClr val="F4F1E9"/>
                </a:solidFill>
              </a:defRPr>
            </a:pPr>
            <a:r>
              <a:rPr sz="3375" b="1" i="0">
                <a:solidFill>
                  <a:srgbClr val="F4F1E9"/>
                </a:solidFill>
              </a:rPr>
              <a:t>A digital sale moves goods, money, data and control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19CDF8-F323-43D9-AB7A-86038AB47F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c8d93b8b01478c"/>
          <a:srcRect xmlns:a="http://schemas.openxmlformats.org/drawingml/2006/main" l="13522" t="0" r="135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915150" y="1752600"/>
            <a:ext cx="4667250" cy="3600450"/>
          </a:xfrm>
          <a:prstGeom xmlns:a="http://schemas.openxmlformats.org/drawingml/2006/main" prst="roundRect">
            <a:avLst>
              <a:gd name="adj" fmla="val 3175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6FF0C4-B0AF-4542-A4AA-DEA11BC4C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5626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53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14CD18-0583-44DD-B692-EB4E05549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952625"/>
            <a:ext cx="1095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EFBB65"/>
                </a:solidFill>
              </a:defRPr>
            </a:pPr>
            <a:r>
              <a:rPr sz="1125" b="1" i="0">
                <a:solidFill>
                  <a:srgbClr val="EFBB65"/>
                </a:solidFill>
              </a:rPr>
              <a:t>INPUT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86C4D9-E483-4EB0-9116-F2B7A5B96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1933575"/>
            <a:ext cx="3886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7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575" b="1" i="0">
                <a:solidFill>
                  <a:srgbClr val="F4F1E9"/>
                </a:solidFill>
              </a:defRPr>
            </a:pPr>
            <a:r>
              <a:rPr sz="1575" b="1" i="0">
                <a:solidFill>
                  <a:srgbClr val="F4F1E9"/>
                </a:solidFill>
              </a:rPr>
              <a:t>item, quantity, customer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2F2D3C-51EA-429C-89AB-347AAF4C5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05100"/>
            <a:ext cx="55626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53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A1F8F7-060B-48C5-B63A-0720F4EFA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847975"/>
            <a:ext cx="1095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EFBB65"/>
                </a:solidFill>
              </a:defRPr>
            </a:pPr>
            <a:r>
              <a:rPr sz="1125" b="1" i="0">
                <a:solidFill>
                  <a:srgbClr val="EFBB65"/>
                </a:solidFill>
              </a:rPr>
              <a:t>PROCESS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4DDDA8-C020-43F1-92E6-FCFDEDAD8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2828925"/>
            <a:ext cx="3886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7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575" b="1" i="0">
                <a:solidFill>
                  <a:srgbClr val="F4F1E9"/>
                </a:solidFill>
              </a:defRPr>
            </a:pPr>
            <a:r>
              <a:rPr sz="1575" b="1" i="0">
                <a:solidFill>
                  <a:srgbClr val="F4F1E9"/>
                </a:solidFill>
              </a:rPr>
              <a:t>payment and stock rules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1345A2-FD40-45FB-BE9B-68D76020C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0450"/>
            <a:ext cx="55626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53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E1A0E4-C168-4258-8940-3E3D1EBCD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43325"/>
            <a:ext cx="1095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EFBB65"/>
                </a:solidFill>
              </a:defRPr>
            </a:pPr>
            <a:r>
              <a:rPr sz="1125" b="1" i="0">
                <a:solidFill>
                  <a:srgbClr val="EFBB65"/>
                </a:solidFill>
              </a:rPr>
              <a:t>OUTPUT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D2A12E-A200-468E-954A-6678D255B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724275"/>
            <a:ext cx="3886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7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575" b="1" i="0">
                <a:solidFill>
                  <a:srgbClr val="F4F1E9"/>
                </a:solidFill>
              </a:defRPr>
            </a:pPr>
            <a:r>
              <a:rPr sz="1575" b="1" i="0">
                <a:solidFill>
                  <a:srgbClr val="F4F1E9"/>
                </a:solidFill>
              </a:rPr>
              <a:t>order, receipt, fulfilment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ACA16D-720C-45C5-B927-B061D815C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95800"/>
            <a:ext cx="5562600" cy="68580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84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A6A1EE-C86F-4ABA-BD56-09D379007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638675"/>
            <a:ext cx="1095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EFBB65"/>
                </a:solidFill>
              </a:defRPr>
            </a:pPr>
            <a:r>
              <a:rPr sz="1125" b="1" i="0">
                <a:solidFill>
                  <a:srgbClr val="EFBB65"/>
                </a:solidFill>
              </a:rPr>
              <a:t>FEEDBACK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430E59-4253-4EDF-BE79-11E97D1BB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619625"/>
            <a:ext cx="3886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7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575" b="1" i="0">
                <a:solidFill>
                  <a:srgbClr val="F4F1E9"/>
                </a:solidFill>
              </a:defRPr>
            </a:pPr>
            <a:r>
              <a:rPr sz="1575" b="1" i="0">
                <a:solidFill>
                  <a:srgbClr val="F4F1E9"/>
                </a:solidFill>
              </a:rPr>
              <a:t>reorder and demand data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0129D6-30A2-4DBB-AA97-BFE1327F0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1725" b="1" i="0">
                <a:solidFill>
                  <a:srgbClr val="74D3C6"/>
                </a:solidFill>
              </a:defRPr>
            </a:pPr>
            <a:r>
              <a:rPr sz="1725" b="1" i="0">
                <a:solidFill>
                  <a:srgbClr val="74D3C6"/>
                </a:solidFill>
              </a:rPr>
              <a:t>Control sits with whoever can change the rules or access the data.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4F8FF1-598F-493A-9B4F-A94D42F17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57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0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l">
              <a:defRPr sz="750" b="0" i="0">
                <a:solidFill>
                  <a:srgbClr val="B9C8CC"/>
                </a:solidFill>
              </a:defRPr>
            </a:pPr>
            <a:r>
              <a:rPr sz="750" b="0" i="0">
                <a:solidFill>
                  <a:srgbClr val="B9C8CC"/>
                </a:solidFill>
              </a:rPr>
              <a:t>Mechanism: input · processing · output · feedback</a:t>
            </a:r>
          </a:p>
        </p:txBody>
      </p:sp>
    </p:spTree>
    <p:extLst>
      <p:ext uri="{BB962C8B-B14F-4D97-AF65-F5344CB8AC3E}">
        <p14:creationId xmlns:p14="http://schemas.microsoft.com/office/powerpoint/2010/main" val="12171394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609D344-557A-4078-8B0E-A3AC45E8A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876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l">
              <a:defRPr sz="975" b="1" i="0">
                <a:solidFill>
                  <a:srgbClr val="875612"/>
                </a:solidFill>
              </a:defRPr>
            </a:pPr>
            <a:r>
              <a:rPr sz="975" b="1" i="0">
                <a:solidFill>
                  <a:srgbClr val="875612"/>
                </a:solidFill>
              </a:rPr>
              <a:t>BASELINE · NORTHSTAR BEFORE GROWTH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CE4275-FBB7-4BD8-B72A-97DEE236D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23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 i="0">
                <a:solidFill>
                  <a:srgbClr val="60747A"/>
                </a:solidFill>
              </a:defRPr>
            </a:defPPr>
          </a:lstStyle>
          <a:p xmlns:a="http://schemas.openxmlformats.org/drawingml/2006/main">
            <a:pPr algn="r">
              <a:defRPr sz="900" b="1" i="0">
                <a:solidFill>
                  <a:srgbClr val="60747A"/>
                </a:solidFill>
              </a:defRPr>
            </a:pPr>
            <a:r>
              <a:rPr sz="900" b="1" i="0">
                <a:solidFill>
                  <a:srgbClr val="60747A"/>
                </a:solidFill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4601CB-9434-4ED9-905D-204694255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l">
              <a:defRPr sz="3300" b="1" i="0">
                <a:solidFill>
                  <a:srgbClr val="132D38"/>
                </a:solidFill>
              </a:defRPr>
            </a:pPr>
            <a:r>
              <a:rPr sz="3300" b="1" i="0">
                <a:solidFill>
                  <a:srgbClr val="132D38"/>
                </a:solidFill>
              </a:rPr>
              <a:t>Northstar sells notebooks through one simple chain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8471BE-4F17-430C-938B-93E2F3752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2E8E4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63977C-22F2-400E-997D-C889BA4C7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86025"/>
            <a:ext cx="1828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Paper supplier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707BEB-B5C2-4D4C-8EDB-9A2556822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09875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materials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22FF25-CA8B-4D0F-BFAF-88869BA77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257175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2100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ctr">
              <a:defRPr sz="2100" b="1" i="0">
                <a:solidFill>
                  <a:srgbClr val="875612"/>
                </a:solidFill>
              </a:defRPr>
            </a:pPr>
            <a:r>
              <a:rPr sz="2100" b="1" i="0">
                <a:solidFill>
                  <a:srgbClr val="875612"/>
                </a:solidFill>
              </a:rPr>
              <a:t>→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A6176F-A336-4E26-B6C0-AC12A6FFD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234315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C9E4DF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AA42D1-CD31-440E-93AF-879203F1A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486025"/>
            <a:ext cx="1828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Northstar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23B678-9FBB-419C-8D01-6E289812F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809875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notebooks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7DC229-9220-4E86-8947-042A54B67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4475" y="257175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2100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ctr">
              <a:defRPr sz="2100" b="1" i="0">
                <a:solidFill>
                  <a:srgbClr val="875612"/>
                </a:solidFill>
              </a:defRPr>
            </a:pPr>
            <a:r>
              <a:rPr sz="2100" b="1" i="0">
                <a:solidFill>
                  <a:srgbClr val="875612"/>
                </a:solidFill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413548-E2B0-4002-83C3-DE2D9627B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34315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2E8E4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25756A-52AC-429A-949C-67E6EF080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2486025"/>
            <a:ext cx="1828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Courier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09BB40-36DE-42BE-950C-F8B512FB9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9875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delivery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E08067-15F3-4B0E-85CA-D5594D7A8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257175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2100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ctr">
              <a:defRPr sz="2100" b="1" i="0">
                <a:solidFill>
                  <a:srgbClr val="875612"/>
                </a:solidFill>
              </a:defRPr>
            </a:pPr>
            <a:r>
              <a:rPr sz="2100" b="1" i="0">
                <a:solidFill>
                  <a:srgbClr val="875612"/>
                </a:solidFill>
              </a:rPr>
              <a:t>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211782-C02F-4B7F-A565-E5D367A3B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34315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2E8E4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DFFB24-9382-45C4-B34D-FB4A31281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486025"/>
            <a:ext cx="1828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Online customer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2647E6-E5E6-41BE-8EDE-898467EA8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809875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one audience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C9FA0E-684D-42C6-AE7C-7FD5B4BCA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98679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153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C8EB45-DEDF-4FFD-8546-C19F7AAF9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21005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EFBB65"/>
                </a:solidFill>
              </a:defRPr>
            </a:pPr>
            <a:r>
              <a:rPr sz="1125" b="1" i="0">
                <a:solidFill>
                  <a:srgbClr val="EFBB65"/>
                </a:solidFill>
              </a:rPr>
              <a:t>Northstar controls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E8417E-5BB4-4F77-8DF4-B429916BA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543425"/>
            <a:ext cx="914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725" b="1" i="0">
                <a:solidFill>
                  <a:srgbClr val="F4F1E9"/>
                </a:solidFill>
              </a:defRPr>
            </a:pPr>
            <a:r>
              <a:rPr sz="1725" b="1" i="0">
                <a:solidFill>
                  <a:srgbClr val="F4F1E9"/>
                </a:solidFill>
              </a:rPr>
              <a:t>product design, price, inventory and the customer relationship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9F9A88-8BEA-42F7-A2D4-5B0315BD3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86400"/>
            <a:ext cx="2238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9A443C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9A443C"/>
                </a:solidFill>
              </a:defRPr>
            </a:pPr>
            <a:r>
              <a:rPr sz="1125" b="1" i="0">
                <a:solidFill>
                  <a:srgbClr val="9A443C"/>
                </a:solidFill>
              </a:rPr>
              <a:t>Northstar depends 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64671D-7439-4AFC-83D3-27A3CF900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467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l">
              <a:defRPr sz="1650" b="1" i="0">
                <a:solidFill>
                  <a:srgbClr val="132D38"/>
                </a:solidFill>
              </a:defRPr>
            </a:pPr>
            <a:r>
              <a:rPr sz="1650" b="1" i="0">
                <a:solidFill>
                  <a:srgbClr val="132D38"/>
                </a:solidFill>
              </a:rPr>
              <a:t>the supplier and courier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3C7291-F9D0-4B54-AB85-F125AA4FB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57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0" i="0">
                <a:solidFill>
                  <a:srgbClr val="60747A"/>
                </a:solidFill>
              </a:defRPr>
            </a:defPPr>
          </a:lstStyle>
          <a:p xmlns:a="http://schemas.openxmlformats.org/drawingml/2006/main">
            <a:pPr algn="l">
              <a:defRPr sz="750" b="0" i="0">
                <a:solidFill>
                  <a:srgbClr val="60747A"/>
                </a:solidFill>
              </a:defRPr>
            </a:pPr>
            <a:r>
              <a:rPr sz="750" b="0" i="0">
                <a:solidFill>
                  <a:srgbClr val="60747A"/>
                </a:solidFill>
              </a:rPr>
              <a:t>Keep this baseline in view. Every strategy changes one relationship.</a:t>
            </a:r>
          </a:p>
        </p:txBody>
      </p:sp>
    </p:spTree>
    <p:extLst>
      <p:ext uri="{BB962C8B-B14F-4D97-AF65-F5344CB8AC3E}">
        <p14:creationId xmlns:p14="http://schemas.microsoft.com/office/powerpoint/2010/main" val="177498884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F7F9A9-1ACE-407A-87EB-619AA7E65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876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l">
              <a:defRPr sz="975" b="1" i="0">
                <a:solidFill>
                  <a:srgbClr val="875612"/>
                </a:solidFill>
              </a:defRPr>
            </a:pPr>
            <a:r>
              <a:rPr sz="975" b="1" i="0">
                <a:solidFill>
                  <a:srgbClr val="875612"/>
                </a:solidFill>
              </a:rPr>
              <a:t>WORKED EXAMPLE · HORIZONTAL GROWTH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E7DDAE-AFD6-4343-8EF1-9918593E9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23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 i="0">
                <a:solidFill>
                  <a:srgbClr val="60747A"/>
                </a:solidFill>
              </a:defRPr>
            </a:defPPr>
          </a:lstStyle>
          <a:p xmlns:a="http://schemas.openxmlformats.org/drawingml/2006/main">
            <a:pPr algn="r">
              <a:defRPr sz="900" b="1" i="0">
                <a:solidFill>
                  <a:srgbClr val="60747A"/>
                </a:solidFill>
              </a:defRPr>
            </a:pPr>
            <a:r>
              <a:rPr sz="900" b="1" i="0">
                <a:solidFill>
                  <a:srgbClr val="60747A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4BE2B7-AA7D-4578-AD22-C1B836868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2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l">
              <a:defRPr sz="3225" b="1" i="0">
                <a:solidFill>
                  <a:srgbClr val="132D38"/>
                </a:solidFill>
              </a:defRPr>
            </a:pPr>
            <a:r>
              <a:rPr sz="3225" b="1" i="0">
                <a:solidFill>
                  <a:srgbClr val="132D38"/>
                </a:solidFill>
              </a:rPr>
              <a:t>Horizontal growth adds a related offer for the same customers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DB0959-6F27-4659-8620-B3E18D3F0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95475"/>
            <a:ext cx="171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875612"/>
                </a:solidFill>
              </a:defRPr>
            </a:pPr>
            <a:r>
              <a:rPr sz="1125" b="1" i="0">
                <a:solidFill>
                  <a:srgbClr val="875612"/>
                </a:solidFill>
              </a:rPr>
              <a:t>BEFORE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E38136-E753-4BF9-9369-8E12CAED6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171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195E5C"/>
                </a:solidFill>
              </a:defRPr>
            </a:pPr>
            <a:r>
              <a:rPr sz="1125" b="1" i="0">
                <a:solidFill>
                  <a:srgbClr val="195E5C"/>
                </a:solidFill>
              </a:rPr>
              <a:t>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476F06-EE11-4DF0-91E0-85A11B776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2E8E4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AB6303-7680-4FF2-81C2-82CDDA520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90775"/>
            <a:ext cx="1828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Northstar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316D68-D650-422E-9A57-92106E115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14625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notebooks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602362-2631-495B-9594-09A215594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247650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2100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ctr">
              <a:defRPr sz="2100" b="1" i="0">
                <a:solidFill>
                  <a:srgbClr val="875612"/>
                </a:solidFill>
              </a:defRPr>
            </a:pPr>
            <a:r>
              <a:rPr sz="2100" b="1" i="0">
                <a:solidFill>
                  <a:srgbClr val="875612"/>
                </a:solidFill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249F24-6314-452D-8E5F-7F2224913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224790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2E8E4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DCB712-D939-409C-812D-8F0483692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390775"/>
            <a:ext cx="1828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Online customer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0E5165-3D94-4F3D-BF3D-FA49EDE1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714625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buys notebooks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28888D-1E8D-4A3D-9C6D-797F5EDF2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C9E4DF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23F06F-6029-400B-A616-689637183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48125"/>
            <a:ext cx="1828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Northstar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3E1CB2-8011-4F79-80E5-F618B38BB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71975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notebooks + pens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97AAE3-8048-45D6-BA7C-B999ADBD4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413385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2100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ctr">
              <a:defRPr sz="2100" b="1" i="0">
                <a:solidFill>
                  <a:srgbClr val="195E5C"/>
                </a:solidFill>
              </a:defRPr>
            </a:pPr>
            <a:r>
              <a:rPr sz="2100" b="1" i="0">
                <a:solidFill>
                  <a:srgbClr val="195E5C"/>
                </a:solidFill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07FECF-B874-4BEB-BACB-268F39D48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390525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2E8E4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92E329-2074-488A-B252-FDB6E12DD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048125"/>
            <a:ext cx="1828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Same customer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A046BD-C617-4F83-AF64-E08FDA4D6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4371975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larger basket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15BBBE-441A-4149-A34A-E0B6C29AA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51911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l">
              <a:defRPr sz="1500" b="1" i="0">
                <a:solidFill>
                  <a:srgbClr val="195E5C"/>
                </a:solidFill>
              </a:defRPr>
            </a:pPr>
            <a:r>
              <a:rPr sz="1500" b="1" i="0">
                <a:solidFill>
                  <a:srgbClr val="195E5C"/>
                </a:solidFill>
              </a:rPr>
              <a:t>Benefit: more revenue from the existing audience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5A6649-719B-4C83-9353-608BA9819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219700"/>
            <a:ext cx="53911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 i="0">
                <a:solidFill>
                  <a:srgbClr val="9A443C"/>
                </a:solidFill>
              </a:defRPr>
            </a:defPPr>
          </a:lstStyle>
          <a:p xmlns:a="http://schemas.openxmlformats.org/drawingml/2006/main">
            <a:pPr algn="l">
              <a:defRPr sz="1500" b="1" i="0">
                <a:solidFill>
                  <a:srgbClr val="9A443C"/>
                </a:solidFill>
              </a:defRPr>
            </a:pPr>
            <a:r>
              <a:rPr sz="1500" b="1" i="0">
                <a:solidFill>
                  <a:srgbClr val="9A443C"/>
                </a:solidFill>
              </a:rPr>
              <a:t>New responsibility: forecast and hold more kinds of stock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E41B94-EDC1-403A-86F6-797DFB35B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57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0" i="0">
                <a:solidFill>
                  <a:srgbClr val="60747A"/>
                </a:solidFill>
              </a:defRPr>
            </a:defPPr>
          </a:lstStyle>
          <a:p xmlns:a="http://schemas.openxmlformats.org/drawingml/2006/main">
            <a:pPr algn="l">
              <a:defRPr sz="750" b="0" i="0">
                <a:solidFill>
                  <a:srgbClr val="60747A"/>
                </a:solidFill>
              </a:defRPr>
            </a:pPr>
            <a:r>
              <a:rPr sz="750" b="0" i="0">
                <a:solidFill>
                  <a:srgbClr val="60747A"/>
                </a:solidFill>
              </a:rPr>
              <a:t>Explain the changed relationship before naming the strategy</a:t>
            </a:r>
          </a:p>
        </p:txBody>
      </p:sp>
    </p:spTree>
    <p:extLst>
      <p:ext uri="{BB962C8B-B14F-4D97-AF65-F5344CB8AC3E}">
        <p14:creationId xmlns:p14="http://schemas.microsoft.com/office/powerpoint/2010/main" val="13095828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71BF2EE-3239-4FD3-B493-BC0DABA7D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876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l">
              <a:defRPr sz="975" b="1" i="0">
                <a:solidFill>
                  <a:srgbClr val="875612"/>
                </a:solidFill>
              </a:defRPr>
            </a:pPr>
            <a:r>
              <a:rPr sz="975" b="1" i="0">
                <a:solidFill>
                  <a:srgbClr val="875612"/>
                </a:solidFill>
              </a:rPr>
              <a:t>WORKED EXAMPLE · VERTICAL GROWTH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8DF5E4-81A3-4F63-99A1-7B4ABDF93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23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 i="0">
                <a:solidFill>
                  <a:srgbClr val="60747A"/>
                </a:solidFill>
              </a:defRPr>
            </a:defPPr>
          </a:lstStyle>
          <a:p xmlns:a="http://schemas.openxmlformats.org/drawingml/2006/main">
            <a:pPr algn="r">
              <a:defRPr sz="900" b="1" i="0">
                <a:solidFill>
                  <a:srgbClr val="60747A"/>
                </a:solidFill>
              </a:defRPr>
            </a:pPr>
            <a:r>
              <a:rPr sz="900" b="1" i="0">
                <a:solidFill>
                  <a:srgbClr val="60747A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6939E4-58ED-47A7-B82D-8295A447F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2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l">
              <a:defRPr sz="3225" b="1" i="0">
                <a:solidFill>
                  <a:srgbClr val="132D38"/>
                </a:solidFill>
              </a:defRPr>
            </a:pPr>
            <a:r>
              <a:rPr sz="3225" b="1" i="0">
                <a:solidFill>
                  <a:srgbClr val="132D38"/>
                </a:solidFill>
              </a:rPr>
              <a:t>Vertical growth brings another stage of the chain inside the business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F33ACC-1CC5-470E-84EF-CA2BA2909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95475"/>
            <a:ext cx="171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875612"/>
                </a:solidFill>
              </a:defRPr>
            </a:pPr>
            <a:r>
              <a:rPr sz="1125" b="1" i="0">
                <a:solidFill>
                  <a:srgbClr val="875612"/>
                </a:solidFill>
              </a:rPr>
              <a:t>BEFORE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85577C-676C-40B6-9B14-76DA11CAA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171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195E5C"/>
                </a:solidFill>
              </a:defRPr>
            </a:pPr>
            <a:r>
              <a:rPr sz="1125" b="1" i="0">
                <a:solidFill>
                  <a:srgbClr val="195E5C"/>
                </a:solidFill>
              </a:rPr>
              <a:t>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42FD41-C573-411C-BE25-08ADD7D2E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2E8E4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F0F9D0-7E84-440D-AB06-3C15C7D3A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90775"/>
            <a:ext cx="1828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Northstar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06C8A3-9A5E-4FB3-AC07-69FA6CE28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14625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packs orders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428986-4988-4D98-86DC-386CE5427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247650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2100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ctr">
              <a:defRPr sz="2100" b="1" i="0">
                <a:solidFill>
                  <a:srgbClr val="875612"/>
                </a:solidFill>
              </a:defRPr>
            </a:pPr>
            <a:r>
              <a:rPr sz="2100" b="1" i="0">
                <a:solidFill>
                  <a:srgbClr val="875612"/>
                </a:solidFill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401092-E64B-46F7-82BB-D2CFAD100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224790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2E8E4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F57708-6889-4E96-BFDB-DED3CCCC8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390775"/>
            <a:ext cx="1828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Courier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969C6E-7D1E-4855-BCE8-2660FE70C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714625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owns delivery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4FF0E0-8422-4EE2-A1EA-1134C32EE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4475" y="247650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2100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ctr">
              <a:defRPr sz="2100" b="1" i="0">
                <a:solidFill>
                  <a:srgbClr val="875612"/>
                </a:solidFill>
              </a:defRPr>
            </a:pPr>
            <a:r>
              <a:rPr sz="2100" b="1" i="0">
                <a:solidFill>
                  <a:srgbClr val="875612"/>
                </a:solidFill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81C48D-4490-4E87-9274-7DFF5B8E1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24790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2E8E4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D845A8-DD6A-4627-8AE6-FCB594B66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2390775"/>
            <a:ext cx="1828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Customer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4ED7AA-F388-4D8C-BA77-5ACCB9B4B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714625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receives order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B10762-4E00-41BC-A67D-800580119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2E8E4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976C5D-6C18-476B-B8A3-3B97FB273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48125"/>
            <a:ext cx="1828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Northstar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38A3B5-C5AA-4E68-B8F9-05C5F6696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71975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packs orders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1C482B-8C3F-4673-A592-D4B6F2EA5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413385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2100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ctr">
              <a:defRPr sz="2100" b="1" i="0">
                <a:solidFill>
                  <a:srgbClr val="195E5C"/>
                </a:solidFill>
              </a:defRPr>
            </a:pPr>
            <a:r>
              <a:rPr sz="2100" b="1" i="0">
                <a:solidFill>
                  <a:srgbClr val="195E5C"/>
                </a:solidFill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30AE5B-4D98-4F49-B7DF-CBD104F14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390525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C9E4DF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3F6022-7792-4D36-9312-4D7B8E24B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048125"/>
            <a:ext cx="1828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Northstar delivery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2B8635-A224-40D8-94CC-59E2C1F0F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4371975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vehicles + drivers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AFB65A-7AE8-4DA7-A6E5-1AAAA8451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4475" y="413385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2100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ctr">
              <a:defRPr sz="2100" b="1" i="0">
                <a:solidFill>
                  <a:srgbClr val="195E5C"/>
                </a:solidFill>
              </a:defRPr>
            </a:pPr>
            <a:r>
              <a:rPr sz="2100" b="1" i="0">
                <a:solidFill>
                  <a:srgbClr val="195E5C"/>
                </a:solidFill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BD7408A-8589-4F5D-A2AE-1BE61FF82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390525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2E8E4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517188D-93A7-491E-A753-4DA5975BF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4048125"/>
            <a:ext cx="1828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Customer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67BC6BC-4C80-4C90-A840-86A70E945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371975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receives order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C6F91D8-F0E4-4511-833A-D8A4253ED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51911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l">
              <a:defRPr sz="1500" b="1" i="0">
                <a:solidFill>
                  <a:srgbClr val="195E5C"/>
                </a:solidFill>
              </a:defRPr>
            </a:pPr>
            <a:r>
              <a:rPr sz="1500" b="1" i="0">
                <a:solidFill>
                  <a:srgbClr val="195E5C"/>
                </a:solidFill>
              </a:rPr>
              <a:t>Benefit: greater control over timing and service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CAB03BA-6719-4C62-9174-FAEF7EDE6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219700"/>
            <a:ext cx="53911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 i="0">
                <a:solidFill>
                  <a:srgbClr val="9A443C"/>
                </a:solidFill>
              </a:defRPr>
            </a:defPPr>
          </a:lstStyle>
          <a:p xmlns:a="http://schemas.openxmlformats.org/drawingml/2006/main">
            <a:pPr algn="l">
              <a:defRPr sz="1500" b="1" i="0">
                <a:solidFill>
                  <a:srgbClr val="9A443C"/>
                </a:solidFill>
              </a:defRPr>
            </a:pPr>
            <a:r>
              <a:rPr sz="1500" b="1" i="0">
                <a:solidFill>
                  <a:srgbClr val="9A443C"/>
                </a:solidFill>
              </a:rPr>
              <a:t>New responsibility: vehicles, drivers, safety and fixed costs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D1CF3B7-DCA3-4E6A-AFF7-6A6EF81C6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57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0" i="0">
                <a:solidFill>
                  <a:srgbClr val="60747A"/>
                </a:solidFill>
              </a:defRPr>
            </a:defPPr>
          </a:lstStyle>
          <a:p xmlns:a="http://schemas.openxmlformats.org/drawingml/2006/main">
            <a:pPr algn="l">
              <a:defRPr sz="750" b="0" i="0">
                <a:solidFill>
                  <a:srgbClr val="60747A"/>
                </a:solidFill>
              </a:defRPr>
            </a:pPr>
            <a:r>
              <a:rPr sz="750" b="0" i="0">
                <a:solidFill>
                  <a:srgbClr val="60747A"/>
                </a:solidFill>
              </a:rPr>
              <a:t>Explain the changed relationship before naming the strategy</a:t>
            </a:r>
          </a:p>
        </p:txBody>
      </p:sp>
    </p:spTree>
    <p:extLst>
      <p:ext uri="{BB962C8B-B14F-4D97-AF65-F5344CB8AC3E}">
        <p14:creationId xmlns:p14="http://schemas.microsoft.com/office/powerpoint/2010/main" val="6585392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198A71-8E29-4000-91E4-C1F0814A9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876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l">
              <a:defRPr sz="975" b="1" i="0">
                <a:solidFill>
                  <a:srgbClr val="875612"/>
                </a:solidFill>
              </a:defRPr>
            </a:pPr>
            <a:r>
              <a:rPr sz="975" b="1" i="0">
                <a:solidFill>
                  <a:srgbClr val="875612"/>
                </a:solidFill>
              </a:rPr>
              <a:t>WORKED EXAMPLE · CONCENTRIC GROWTH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E162A1-1343-4B20-B481-3EB1C4058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23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 i="0">
                <a:solidFill>
                  <a:srgbClr val="60747A"/>
                </a:solidFill>
              </a:defRPr>
            </a:defPPr>
          </a:lstStyle>
          <a:p xmlns:a="http://schemas.openxmlformats.org/drawingml/2006/main">
            <a:pPr algn="r">
              <a:defRPr sz="900" b="1" i="0">
                <a:solidFill>
                  <a:srgbClr val="60747A"/>
                </a:solidFill>
              </a:defRPr>
            </a:pPr>
            <a:r>
              <a:rPr sz="900" b="1" i="0">
                <a:solidFill>
                  <a:srgbClr val="60747A"/>
                </a:solidFill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78F723-3CB8-4122-969A-8C76C302E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2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l">
              <a:defRPr sz="3225" b="1" i="0">
                <a:solidFill>
                  <a:srgbClr val="132D38"/>
                </a:solidFill>
              </a:defRPr>
            </a:pPr>
            <a:r>
              <a:rPr sz="3225" b="1" i="0">
                <a:solidFill>
                  <a:srgbClr val="132D38"/>
                </a:solidFill>
              </a:rPr>
              <a:t>Concentric growth reuses expertise for a related new audience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76AD13-C084-4BA1-8E64-FDD7DF263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95475"/>
            <a:ext cx="171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875612"/>
                </a:solidFill>
              </a:defRPr>
            </a:pPr>
            <a:r>
              <a:rPr sz="1125" b="1" i="0">
                <a:solidFill>
                  <a:srgbClr val="875612"/>
                </a:solidFill>
              </a:rPr>
              <a:t>BEFORE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29C64B-1D98-479F-82A8-E4B9E07F3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171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195E5C"/>
                </a:solidFill>
              </a:defRPr>
            </a:pPr>
            <a:r>
              <a:rPr sz="1125" b="1" i="0">
                <a:solidFill>
                  <a:srgbClr val="195E5C"/>
                </a:solidFill>
              </a:rPr>
              <a:t>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4F14FB-704A-47F4-8AA7-84ECFDEA4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2E8E4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6DB0AE-5A40-4863-B407-61075757D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90775"/>
            <a:ext cx="1828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Northstar skills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AFFB96-BC12-40FC-898B-FBDFA7309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14625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stationery + packing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35D3BE-6FCD-4DF0-A874-E363B4504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247650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2100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ctr">
              <a:defRPr sz="2100" b="1" i="0">
                <a:solidFill>
                  <a:srgbClr val="875612"/>
                </a:solidFill>
              </a:defRPr>
            </a:pPr>
            <a:r>
              <a:rPr sz="2100" b="1" i="0">
                <a:solidFill>
                  <a:srgbClr val="875612"/>
                </a:solidFill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E6105B-6C4F-4AEA-9F62-60F3AFCD8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224790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2E8E4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8BA0F3-739E-4737-9920-E4E29E069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390775"/>
            <a:ext cx="1828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Online shoppers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0F23DA-A71D-4C3B-975A-7BB3EF635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714625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individual orders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C188EF-9AD4-4C8B-B9C2-7D6E72463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C9E4DF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DD6410-3759-4D91-A581-E3295BC4A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48125"/>
            <a:ext cx="1828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Same expertise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33567B-627C-4F92-B081-71CE34CD2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71975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bulk school kits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8025AC-99B4-43BB-930A-A2610DDBA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413385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2100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ctr">
              <a:defRPr sz="2100" b="1" i="0">
                <a:solidFill>
                  <a:srgbClr val="195E5C"/>
                </a:solidFill>
              </a:defRPr>
            </a:pPr>
            <a:r>
              <a:rPr sz="2100" b="1" i="0">
                <a:solidFill>
                  <a:srgbClr val="195E5C"/>
                </a:solidFill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0553C5-B222-4FFA-8960-E8F3A78BA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390525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2E8E4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511243-0FEC-46A0-A776-F3218541C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048125"/>
            <a:ext cx="1828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School buyers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5E4299-8D15-4D4F-8066-BF1BC233A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4371975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seasonal contracts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B0A74E-4674-494C-8960-69D9C5F47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51911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l">
              <a:defRPr sz="1500" b="1" i="0">
                <a:solidFill>
                  <a:srgbClr val="195E5C"/>
                </a:solidFill>
              </a:defRPr>
            </a:pPr>
            <a:r>
              <a:rPr sz="1500" b="1" i="0">
                <a:solidFill>
                  <a:srgbClr val="195E5C"/>
                </a:solidFill>
              </a:rPr>
              <a:t>Benefit: a new market using familiar capabilities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5A4D74-57BD-4739-9CE8-C0514810E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219700"/>
            <a:ext cx="53911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 i="0">
                <a:solidFill>
                  <a:srgbClr val="9A443C"/>
                </a:solidFill>
              </a:defRPr>
            </a:defPPr>
          </a:lstStyle>
          <a:p xmlns:a="http://schemas.openxmlformats.org/drawingml/2006/main">
            <a:pPr algn="l">
              <a:defRPr sz="1500" b="1" i="0">
                <a:solidFill>
                  <a:srgbClr val="9A443C"/>
                </a:solidFill>
              </a:defRPr>
            </a:pPr>
            <a:r>
              <a:rPr sz="1500" b="1" i="0">
                <a:solidFill>
                  <a:srgbClr val="9A443C"/>
                </a:solidFill>
              </a:rPr>
              <a:t>New responsibility: tenders, bulk scheduling and school budgets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B9BDD3-CE0F-4BD8-8136-53039A6D6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57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0" i="0">
                <a:solidFill>
                  <a:srgbClr val="60747A"/>
                </a:solidFill>
              </a:defRPr>
            </a:defPPr>
          </a:lstStyle>
          <a:p xmlns:a="http://schemas.openxmlformats.org/drawingml/2006/main">
            <a:pPr algn="l">
              <a:defRPr sz="750" b="0" i="0">
                <a:solidFill>
                  <a:srgbClr val="60747A"/>
                </a:solidFill>
              </a:defRPr>
            </a:pPr>
            <a:r>
              <a:rPr sz="750" b="0" i="0">
                <a:solidFill>
                  <a:srgbClr val="60747A"/>
                </a:solidFill>
              </a:rPr>
              <a:t>Explain the changed relationship before naming the strategy</a:t>
            </a:r>
          </a:p>
        </p:txBody>
      </p:sp>
    </p:spTree>
    <p:extLst>
      <p:ext uri="{BB962C8B-B14F-4D97-AF65-F5344CB8AC3E}">
        <p14:creationId xmlns:p14="http://schemas.microsoft.com/office/powerpoint/2010/main" val="478691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88E86D-ED51-4338-ABFA-C6D0F41CD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876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l">
              <a:defRPr sz="975" b="1" i="0">
                <a:solidFill>
                  <a:srgbClr val="875612"/>
                </a:solidFill>
              </a:defRPr>
            </a:pPr>
            <a:r>
              <a:rPr sz="975" b="1" i="0">
                <a:solidFill>
                  <a:srgbClr val="875612"/>
                </a:solidFill>
              </a:rPr>
              <a:t>WORKED EXAMPLE · CONGLOMERATE GROWTH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64A348-3B73-4267-AA1B-E77CD27A9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23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 i="0">
                <a:solidFill>
                  <a:srgbClr val="60747A"/>
                </a:solidFill>
              </a:defRPr>
            </a:defPPr>
          </a:lstStyle>
          <a:p xmlns:a="http://schemas.openxmlformats.org/drawingml/2006/main">
            <a:pPr algn="r">
              <a:defRPr sz="900" b="1" i="0">
                <a:solidFill>
                  <a:srgbClr val="60747A"/>
                </a:solidFill>
              </a:defRPr>
            </a:pPr>
            <a:r>
              <a:rPr sz="900" b="1" i="0">
                <a:solidFill>
                  <a:srgbClr val="60747A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8547CE-2F6E-4FBD-9E50-3924DFE0C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2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l">
              <a:defRPr sz="3225" b="1" i="0">
                <a:solidFill>
                  <a:srgbClr val="132D38"/>
                </a:solidFill>
              </a:defRPr>
            </a:pPr>
            <a:r>
              <a:rPr sz="3225" b="1" i="0">
                <a:solidFill>
                  <a:srgbClr val="132D38"/>
                </a:solidFill>
              </a:rPr>
              <a:t>Conglomerate growth enters an unrelated industry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5639D1-D70A-4114-9A50-4EEEA3810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95475"/>
            <a:ext cx="171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875612"/>
                </a:solidFill>
              </a:defRPr>
            </a:pPr>
            <a:r>
              <a:rPr sz="1125" b="1" i="0">
                <a:solidFill>
                  <a:srgbClr val="875612"/>
                </a:solidFill>
              </a:rPr>
              <a:t>BEFORE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0EA0E7-E3F7-4515-AAC5-1E85DD351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171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195E5C"/>
                </a:solidFill>
              </a:defRPr>
            </a:pPr>
            <a:r>
              <a:rPr sz="1125" b="1" i="0">
                <a:solidFill>
                  <a:srgbClr val="195E5C"/>
                </a:solidFill>
              </a:rPr>
              <a:t>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503F7F-6096-47A6-9142-37B559B2B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2E8E4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B04F84-B4BC-4FD2-80BC-ECE2393FC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90775"/>
            <a:ext cx="1828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Northstar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577925-775D-46B0-900A-89AD259B1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14625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stationery operations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0EB296-9D88-4EC8-A468-CD43208F5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247650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2100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ctr">
              <a:defRPr sz="2100" b="1" i="0">
                <a:solidFill>
                  <a:srgbClr val="875612"/>
                </a:solidFill>
              </a:defRPr>
            </a:pPr>
            <a:r>
              <a:rPr sz="2100" b="1" i="0">
                <a:solidFill>
                  <a:srgbClr val="875612"/>
                </a:solidFill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6ECC4C-9825-4AB2-8E93-D88DC5BA5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224790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2E8E4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160626-5A2A-4B52-B8BA-50AE5AE8A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390775"/>
            <a:ext cx="1828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Customers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4B9F87-1E8B-42E5-A926-4F0D4FAF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714625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buy stationery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53D723-2E39-4981-ACEC-304FD06F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C9E4DF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FF21BF-7EF1-4CBC-8D9F-2C0A93CC8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48125"/>
            <a:ext cx="1828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Northstar group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4A711E-15F9-42F9-82A8-FCB4A1643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71975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stationery + bike repair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0D8379-AF74-4196-8539-52D3D22A3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413385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2100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ctr">
              <a:defRPr sz="2100" b="1" i="0">
                <a:solidFill>
                  <a:srgbClr val="195E5C"/>
                </a:solidFill>
              </a:defRPr>
            </a:pPr>
            <a:r>
              <a:rPr sz="2100" b="1" i="0">
                <a:solidFill>
                  <a:srgbClr val="195E5C"/>
                </a:solidFill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6A3286-6825-4B1A-9A85-C336A21CA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3905250"/>
            <a:ext cx="2095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2E8E4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03B5B0-902D-4888-ABEA-D5C19ED58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048125"/>
            <a:ext cx="1828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Two markets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E81F6B-AFF6-4A58-BC50-C88DC7E80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4371975"/>
            <a:ext cx="1866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different needs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A433DD-A7FA-4889-BC13-E68D21C8C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51911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l">
              <a:defRPr sz="1500" b="1" i="0">
                <a:solidFill>
                  <a:srgbClr val="195E5C"/>
                </a:solidFill>
              </a:defRPr>
            </a:pPr>
            <a:r>
              <a:rPr sz="1500" b="1" i="0">
                <a:solidFill>
                  <a:srgbClr val="195E5C"/>
                </a:solidFill>
              </a:rPr>
              <a:t>Benefit: revenue is less dependent on one industry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2701B2-7319-4931-AEE9-313AD12AB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219700"/>
            <a:ext cx="53911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 i="0">
                <a:solidFill>
                  <a:srgbClr val="9A443C"/>
                </a:solidFill>
              </a:defRPr>
            </a:defPPr>
          </a:lstStyle>
          <a:p xmlns:a="http://schemas.openxmlformats.org/drawingml/2006/main">
            <a:pPr algn="l">
              <a:defRPr sz="1500" b="1" i="0">
                <a:solidFill>
                  <a:srgbClr val="9A443C"/>
                </a:solidFill>
              </a:defRPr>
            </a:pPr>
            <a:r>
              <a:rPr sz="1500" b="1" i="0">
                <a:solidFill>
                  <a:srgbClr val="9A443C"/>
                </a:solidFill>
              </a:rPr>
              <a:t>New responsibility: new expertise, equipment and coordination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28DD73-9DFD-4165-BA28-E6F7C6114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57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0" i="0">
                <a:solidFill>
                  <a:srgbClr val="60747A"/>
                </a:solidFill>
              </a:defRPr>
            </a:defPPr>
          </a:lstStyle>
          <a:p xmlns:a="http://schemas.openxmlformats.org/drawingml/2006/main">
            <a:pPr algn="l">
              <a:defRPr sz="750" b="0" i="0">
                <a:solidFill>
                  <a:srgbClr val="60747A"/>
                </a:solidFill>
              </a:defRPr>
            </a:pPr>
            <a:r>
              <a:rPr sz="750" b="0" i="0">
                <a:solidFill>
                  <a:srgbClr val="60747A"/>
                </a:solidFill>
              </a:rPr>
              <a:t>Explain the changed relationship before naming the strategy</a:t>
            </a:r>
          </a:p>
        </p:txBody>
      </p:sp>
    </p:spTree>
    <p:extLst>
      <p:ext uri="{BB962C8B-B14F-4D97-AF65-F5344CB8AC3E}">
        <p14:creationId xmlns:p14="http://schemas.microsoft.com/office/powerpoint/2010/main" val="125846831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91F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EE5D972-0F06-47FD-B7D0-DBCF94B77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876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975" b="1" i="0">
                <a:solidFill>
                  <a:srgbClr val="EFBB65"/>
                </a:solidFill>
              </a:defRPr>
            </a:pPr>
            <a:r>
              <a:rPr sz="975" b="1" i="0">
                <a:solidFill>
                  <a:srgbClr val="EFBB65"/>
                </a:solidFill>
              </a:rPr>
              <a:t>COMPARISON · LOCATE THE STRUCTURAL CHANGE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5BE7C4-C5E8-47B1-ABC6-D9F35C89F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23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r">
              <a:defRPr sz="900" b="1" i="0">
                <a:solidFill>
                  <a:srgbClr val="B9C8CC"/>
                </a:solidFill>
              </a:defRPr>
            </a:pPr>
            <a:r>
              <a:rPr sz="900" b="1" i="0">
                <a:solidFill>
                  <a:srgbClr val="B9C8CC"/>
                </a:solidFill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292E2F-5D34-4B4B-9C91-AB2C1C845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572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3300" b="1" i="0">
                <a:solidFill>
                  <a:srgbClr val="F4F1E9"/>
                </a:solidFill>
              </a:defRPr>
            </a:pPr>
            <a:r>
              <a:rPr sz="3300" b="1" i="0">
                <a:solidFill>
                  <a:srgbClr val="F4F1E9"/>
                </a:solidFill>
              </a:rPr>
              <a:t>Four strategies answer four different growth questions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146603-03EC-40DA-8002-5AE4AF5D2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05000"/>
            <a:ext cx="1809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1050" b="1" i="0">
                <a:solidFill>
                  <a:srgbClr val="EFBB65"/>
                </a:solidFill>
              </a:defRPr>
            </a:pPr>
            <a:r>
              <a:rPr sz="1050" b="1" i="0">
                <a:solidFill>
                  <a:srgbClr val="EFBB65"/>
                </a:solidFill>
              </a:rPr>
              <a:t>STRATEGY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3D6489-84EA-4A0F-B281-6DE5CD05A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1905000"/>
            <a:ext cx="4524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1050" b="1" i="0">
                <a:solidFill>
                  <a:srgbClr val="EFBB65"/>
                </a:solidFill>
              </a:defRPr>
            </a:pPr>
            <a:r>
              <a:rPr sz="1050" b="1" i="0">
                <a:solidFill>
                  <a:srgbClr val="EFBB65"/>
                </a:solidFill>
              </a:rPr>
              <a:t>DECISION QUESTION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09F019-40AC-42E0-9D1C-E2C91DF94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19050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1050" b="1" i="0">
                <a:solidFill>
                  <a:srgbClr val="EFBB65"/>
                </a:solidFill>
              </a:defRPr>
            </a:pPr>
            <a:r>
              <a:rPr sz="1050" b="1" i="0">
                <a:solidFill>
                  <a:srgbClr val="EFBB65"/>
                </a:solidFill>
              </a:rPr>
              <a:t>CHANGES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6DB402-CD3C-4BC4-9168-C8A30149B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190500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1050" b="1" i="0">
                <a:solidFill>
                  <a:srgbClr val="EFBB65"/>
                </a:solidFill>
              </a:defRPr>
            </a:pPr>
            <a:r>
              <a:rPr sz="1050" b="1" i="0">
                <a:solidFill>
                  <a:srgbClr val="EFBB65"/>
                </a:solidFill>
              </a:rPr>
              <a:t>NEW RISK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CD78DE-50EB-4964-8813-C1F3E3BA3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90750"/>
            <a:ext cx="1104900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153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444443-8AB4-45F2-9DBD-AE5732760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275" b="1" i="0">
                <a:solidFill>
                  <a:srgbClr val="F4F1E9"/>
                </a:solidFill>
              </a:defRPr>
            </a:pPr>
            <a:r>
              <a:rPr sz="1275" b="1" i="0">
                <a:solidFill>
                  <a:srgbClr val="F4F1E9"/>
                </a:solidFill>
              </a:rPr>
              <a:t>HORIZONTAL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75E6B3-DB85-4FDE-80C2-80C2B0988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2343150"/>
            <a:ext cx="438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25" b="0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425" b="0" i="0">
                <a:solidFill>
                  <a:srgbClr val="F4F1E9"/>
                </a:solidFill>
              </a:defRPr>
            </a:pPr>
            <a:r>
              <a:rPr sz="1425" b="0" i="0">
                <a:solidFill>
                  <a:srgbClr val="F4F1E9"/>
                </a:solidFill>
              </a:rPr>
              <a:t>What else can we sell to this audience?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F98609-327B-4EE5-8C1D-BEE8DEB8F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3812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1275" b="1" i="0">
                <a:solidFill>
                  <a:srgbClr val="74D3C6"/>
                </a:solidFill>
              </a:defRPr>
            </a:pPr>
            <a:r>
              <a:rPr sz="1275" b="1" i="0">
                <a:solidFill>
                  <a:srgbClr val="74D3C6"/>
                </a:solidFill>
              </a:rPr>
              <a:t>offer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F02736-4BE9-48E1-84BE-D783190C2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34315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B9C8CC"/>
                </a:solidFill>
              </a:defRPr>
            </a:pPr>
            <a:r>
              <a:rPr sz="1275" b="0" i="0">
                <a:solidFill>
                  <a:srgbClr val="B9C8CC"/>
                </a:solidFill>
              </a:rPr>
              <a:t>stock complexity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D0510C-B6DB-40BD-98FF-60ADCF480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1275" b="1" i="0">
                <a:solidFill>
                  <a:srgbClr val="74D3C6"/>
                </a:solidFill>
              </a:defRPr>
            </a:pPr>
            <a:r>
              <a:rPr sz="1275" b="1" i="0">
                <a:solidFill>
                  <a:srgbClr val="74D3C6"/>
                </a:solidFill>
              </a:rPr>
              <a:t>VERTICAL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16AC99-127E-4EF1-A3B4-A00C06707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3219450"/>
            <a:ext cx="438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25" b="0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425" b="0" i="0">
                <a:solidFill>
                  <a:srgbClr val="F4F1E9"/>
                </a:solidFill>
              </a:defRPr>
            </a:pPr>
            <a:r>
              <a:rPr sz="1425" b="0" i="0">
                <a:solidFill>
                  <a:srgbClr val="F4F1E9"/>
                </a:solidFill>
              </a:rPr>
              <a:t>Which stage can we bring inside?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A8043F-9113-424F-9A5C-19E028A1D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2575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1275" b="1" i="0">
                <a:solidFill>
                  <a:srgbClr val="74D3C6"/>
                </a:solidFill>
              </a:defRPr>
            </a:pPr>
            <a:r>
              <a:rPr sz="1275" b="1" i="0">
                <a:solidFill>
                  <a:srgbClr val="74D3C6"/>
                </a:solidFill>
              </a:rPr>
              <a:t>chain boundary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A252F5-8263-4107-9272-43C5E2AA2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21945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B9C8CC"/>
                </a:solidFill>
              </a:defRPr>
            </a:pPr>
            <a:r>
              <a:rPr sz="1275" b="0" i="0">
                <a:solidFill>
                  <a:srgbClr val="B9C8CC"/>
                </a:solidFill>
              </a:rPr>
              <a:t>fixed cost + operations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AA1C0E-A308-4CE4-AA8E-EF13BA0D9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43350"/>
            <a:ext cx="1104900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153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B8B12E-9A2D-4065-B834-2F170968B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338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275" b="1" i="0">
                <a:solidFill>
                  <a:srgbClr val="F4F1E9"/>
                </a:solidFill>
              </a:defRPr>
            </a:pPr>
            <a:r>
              <a:rPr sz="1275" b="1" i="0">
                <a:solidFill>
                  <a:srgbClr val="F4F1E9"/>
                </a:solidFill>
              </a:rPr>
              <a:t>CONCENTRIC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C206FF-9D4D-4668-B3AC-D42CC42CE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4095750"/>
            <a:ext cx="438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25" b="0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425" b="0" i="0">
                <a:solidFill>
                  <a:srgbClr val="F4F1E9"/>
                </a:solidFill>
              </a:defRPr>
            </a:pPr>
            <a:r>
              <a:rPr sz="1425" b="0" i="0">
                <a:solidFill>
                  <a:srgbClr val="F4F1E9"/>
                </a:solidFill>
              </a:rPr>
              <a:t>Where else can we use this expertise?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596C8A-5516-4128-B3CA-80F968526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1338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1275" b="1" i="0">
                <a:solidFill>
                  <a:srgbClr val="74D3C6"/>
                </a:solidFill>
              </a:defRPr>
            </a:pPr>
            <a:r>
              <a:rPr sz="1275" b="1" i="0">
                <a:solidFill>
                  <a:srgbClr val="74D3C6"/>
                </a:solidFill>
              </a:rPr>
              <a:t>audience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94B3E4-E1CA-45DF-97A2-6E01BEA20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09575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B9C8CC"/>
                </a:solidFill>
              </a:defRPr>
            </a:pPr>
            <a:r>
              <a:rPr sz="1275" b="0" i="0">
                <a:solidFill>
                  <a:srgbClr val="B9C8CC"/>
                </a:solidFill>
              </a:rPr>
              <a:t>new buyer requirements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DE5349-F55D-4429-9909-A4BAF78A9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01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275" b="1" i="0">
                <a:solidFill>
                  <a:srgbClr val="F4F1E9"/>
                </a:solidFill>
              </a:defRPr>
            </a:pPr>
            <a:r>
              <a:rPr sz="1275" b="1" i="0">
                <a:solidFill>
                  <a:srgbClr val="F4F1E9"/>
                </a:solidFill>
              </a:rPr>
              <a:t>CONGLOMERATE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649BF5-DC0E-457E-96F7-A91770BAE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4972050"/>
            <a:ext cx="438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25" b="0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425" b="0" i="0">
                <a:solidFill>
                  <a:srgbClr val="F4F1E9"/>
                </a:solidFill>
              </a:defRPr>
            </a:pPr>
            <a:r>
              <a:rPr sz="1425" b="0" i="0">
                <a:solidFill>
                  <a:srgbClr val="F4F1E9"/>
                </a:solidFill>
              </a:rPr>
              <a:t>Which unrelated industry can we enter?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1CB107-54E3-4D3C-AC5A-1FC7CC666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0101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1275" b="1" i="0">
                <a:solidFill>
                  <a:srgbClr val="74D3C6"/>
                </a:solidFill>
              </a:defRPr>
            </a:pPr>
            <a:r>
              <a:rPr sz="1275" b="1" i="0">
                <a:solidFill>
                  <a:srgbClr val="74D3C6"/>
                </a:solidFill>
              </a:rPr>
              <a:t>industry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81D2E94-F035-4C72-BA38-2902732F5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97205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B9C8CC"/>
                </a:solidFill>
              </a:defRPr>
            </a:pPr>
            <a:r>
              <a:rPr sz="1275" b="0" i="0">
                <a:solidFill>
                  <a:srgbClr val="B9C8CC"/>
                </a:solidFill>
              </a:rPr>
              <a:t>new capabilities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8CBF2C9-15C1-4DA8-BF57-29C41F3DC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1650" b="1" i="0">
                <a:solidFill>
                  <a:srgbClr val="74D3C6"/>
                </a:solidFill>
              </a:defRPr>
            </a:pPr>
            <a:r>
              <a:rPr sz="1650" b="1" i="0">
                <a:solidFill>
                  <a:srgbClr val="74D3C6"/>
                </a:solidFill>
              </a:rPr>
              <a:t>Classify the move named in the case, even when the company uses several strategies.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B7D5E3F-D753-485A-A85D-63707EA27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57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0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l">
              <a:defRPr sz="750" b="0" i="0">
                <a:solidFill>
                  <a:srgbClr val="B9C8CC"/>
                </a:solidFill>
              </a:defRPr>
            </a:pPr>
            <a:r>
              <a:rPr sz="750" b="0" i="0">
                <a:solidFill>
                  <a:srgbClr val="B9C8CC"/>
                </a:solidFill>
              </a:rPr>
              <a:t>Comparison matrix · use the changed relationship as evidence</a:t>
            </a:r>
          </a:p>
        </p:txBody>
      </p:sp>
    </p:spTree>
    <p:extLst>
      <p:ext uri="{BB962C8B-B14F-4D97-AF65-F5344CB8AC3E}">
        <p14:creationId xmlns:p14="http://schemas.microsoft.com/office/powerpoint/2010/main" val="71525191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940AD8-7F27-4E51-83D7-A9B5ADCD2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876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l">
              <a:defRPr sz="975" b="1" i="0">
                <a:solidFill>
                  <a:srgbClr val="875612"/>
                </a:solidFill>
              </a:defRPr>
            </a:pPr>
            <a:r>
              <a:rPr sz="975" b="1" i="0">
                <a:solidFill>
                  <a:srgbClr val="875612"/>
                </a:solidFill>
              </a:rPr>
              <a:t>MISCONCEPTION CHECK · DIAGNOSE THE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E1ACA3-DAC0-4AD9-90A5-9338BE0B0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23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 i="0">
                <a:solidFill>
                  <a:srgbClr val="60747A"/>
                </a:solidFill>
              </a:defRPr>
            </a:defPPr>
          </a:lstStyle>
          <a:p xmlns:a="http://schemas.openxmlformats.org/drawingml/2006/main">
            <a:pPr algn="r">
              <a:defRPr sz="900" b="1" i="0">
                <a:solidFill>
                  <a:srgbClr val="60747A"/>
                </a:solidFill>
              </a:defRPr>
            </a:pPr>
            <a:r>
              <a:rPr sz="900" b="1" i="0">
                <a:solidFill>
                  <a:srgbClr val="60747A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11C5D9-D372-4151-B72F-5B8B23C0C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477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l">
              <a:defRPr sz="3300" b="1" i="0">
                <a:solidFill>
                  <a:srgbClr val="132D38"/>
                </a:solidFill>
              </a:defRPr>
            </a:pPr>
            <a:r>
              <a:rPr sz="3300" b="1" i="0">
                <a:solidFill>
                  <a:srgbClr val="132D38"/>
                </a:solidFill>
              </a:rPr>
              <a:t>A company can use more than one growth strategy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0E34A6-A6D0-490C-80C2-636A50AE9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81200"/>
            <a:ext cx="10972800" cy="9906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2E8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A6E2BB-0B7E-4216-8360-BF1E90A0A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86000"/>
            <a:ext cx="10363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l">
              <a:defRPr sz="2100" b="1" i="0">
                <a:solidFill>
                  <a:srgbClr val="132D38"/>
                </a:solidFill>
              </a:defRPr>
            </a:pPr>
            <a:r>
              <a:rPr sz="2100" b="1" i="0">
                <a:solidFill>
                  <a:srgbClr val="132D38"/>
                </a:solidFill>
              </a:rPr>
              <a:t>Northstar adds pens, buys a courier, then opens a bike shop.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5DDD13-1BEF-4625-8F98-7C68AF9BE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6710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875612"/>
                </a:solidFill>
              </a:defRPr>
            </a:pPr>
            <a:r>
              <a:rPr sz="1125" b="1" i="0">
                <a:solidFill>
                  <a:srgbClr val="875612"/>
                </a:solidFill>
              </a:rPr>
              <a:t>Student 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10FF31-556E-4EAB-9B2D-56AE466C4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40995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l">
              <a:defRPr sz="1725" b="1" i="0">
                <a:solidFill>
                  <a:srgbClr val="132D38"/>
                </a:solidFill>
              </a:defRPr>
            </a:pPr>
            <a:r>
              <a:rPr sz="1725" b="1" i="0">
                <a:solidFill>
                  <a:srgbClr val="132D38"/>
                </a:solidFill>
              </a:rPr>
              <a:t>“Northstar uses conglomerate growth.”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53D698-EE83-461C-8B9C-76D8A57FC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195E5C"/>
                </a:solidFill>
              </a:defRPr>
            </a:pPr>
            <a:r>
              <a:rPr sz="1125" b="1" i="0">
                <a:solidFill>
                  <a:srgbClr val="195E5C"/>
                </a:solidFill>
              </a:rPr>
              <a:t>Student B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7CA9E9-9C25-4208-9C8D-ED769AF20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038600"/>
            <a:ext cx="523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l">
              <a:defRPr sz="1725" b="1" i="0">
                <a:solidFill>
                  <a:srgbClr val="132D38"/>
                </a:solidFill>
              </a:defRPr>
            </a:pPr>
            <a:r>
              <a:rPr sz="1725" b="1" i="0">
                <a:solidFill>
                  <a:srgbClr val="132D38"/>
                </a:solidFill>
              </a:rPr>
              <a:t>“The bike-shop move is conglomerate growth.”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F86A58-963E-42C0-A712-2A3B18947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10972800" cy="9144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C9E4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F454F5-7F32-45E1-8BD5-31016D62E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067300"/>
            <a:ext cx="10096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l">
              <a:defRPr sz="1800" b="1" i="0">
                <a:solidFill>
                  <a:srgbClr val="195E5C"/>
                </a:solidFill>
              </a:defRPr>
            </a:pPr>
            <a:r>
              <a:rPr sz="1800" b="1" i="0">
                <a:solidFill>
                  <a:srgbClr val="195E5C"/>
                </a:solidFill>
              </a:rPr>
              <a:t>Which answer is more precise? Underline the words that make it stronger.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6EB9E7-323D-4336-8903-947C57CEF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57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0" i="0">
                <a:solidFill>
                  <a:srgbClr val="60747A"/>
                </a:solidFill>
              </a:defRPr>
            </a:defPPr>
          </a:lstStyle>
          <a:p xmlns:a="http://schemas.openxmlformats.org/drawingml/2006/main">
            <a:pPr algn="l">
              <a:defRPr sz="750" b="0" i="0">
                <a:solidFill>
                  <a:srgbClr val="60747A"/>
                </a:solidFill>
              </a:defRPr>
            </a:pPr>
            <a:r>
              <a:rPr sz="750" b="0" i="0">
                <a:solidFill>
                  <a:srgbClr val="60747A"/>
                </a:solidFill>
              </a:rPr>
              <a:t>Individual answer · 45 seconds · revise with one reason</a:t>
            </a:r>
          </a:p>
        </p:txBody>
      </p:sp>
    </p:spTree>
    <p:extLst>
      <p:ext uri="{BB962C8B-B14F-4D97-AF65-F5344CB8AC3E}">
        <p14:creationId xmlns:p14="http://schemas.microsoft.com/office/powerpoint/2010/main" val="182072783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91F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F77C07-7885-4CFD-ACD4-02FD34E7B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876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975" b="1" i="0">
                <a:solidFill>
                  <a:srgbClr val="EFBB65"/>
                </a:solidFill>
              </a:defRPr>
            </a:pPr>
            <a:r>
              <a:rPr sz="975" b="1" i="0">
                <a:solidFill>
                  <a:srgbClr val="EFBB65"/>
                </a:solidFill>
              </a:rPr>
              <a:t>HINGE CHECK · CLASSIFY, EXPLAIN, RETRY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45B94E-5FFD-4EDD-97A6-4BB12C7A3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23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r">
              <a:defRPr sz="900" b="1" i="0">
                <a:solidFill>
                  <a:srgbClr val="B9C8CC"/>
                </a:solidFill>
              </a:defRPr>
            </a:pPr>
            <a:r>
              <a:rPr sz="900" b="1" i="0">
                <a:solidFill>
                  <a:srgbClr val="B9C8CC"/>
                </a:solidFill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66AC46-D8A2-4C20-B8B8-206BE7A51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382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3300" b="1" i="0">
                <a:solidFill>
                  <a:srgbClr val="F4F1E9"/>
                </a:solidFill>
              </a:defRPr>
            </a:pPr>
            <a:r>
              <a:rPr sz="3300" b="1" i="0">
                <a:solidFill>
                  <a:srgbClr val="F4F1E9"/>
                </a:solidFill>
              </a:rPr>
              <a:t>Two bakeries make different growth moves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0EE6DF-146E-48E3-A0FA-1C1483957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81200"/>
            <a:ext cx="4953000" cy="2400300"/>
          </a:xfrm>
          <a:prstGeom xmlns:a="http://schemas.openxmlformats.org/drawingml/2006/main" prst="roundRect">
            <a:avLst>
              <a:gd name="adj" fmla="val 3175"/>
            </a:avLst>
          </a:prstGeom>
          <a:solidFill xmlns:a="http://schemas.openxmlformats.org/drawingml/2006/main">
            <a:srgbClr val="153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B0FE9F-DC85-43ED-AC95-7D5EC5496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098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1050" b="1" i="0">
                <a:solidFill>
                  <a:srgbClr val="EFBB65"/>
                </a:solidFill>
              </a:defRPr>
            </a:pPr>
            <a:r>
              <a:rPr sz="1050" b="1" i="0">
                <a:solidFill>
                  <a:srgbClr val="EFBB65"/>
                </a:solidFill>
              </a:rPr>
              <a:t>CASE 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69BCDB-081B-4284-8383-8A7F2EC62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28900"/>
            <a:ext cx="428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2175" b="1" i="0">
                <a:solidFill>
                  <a:srgbClr val="F4F1E9"/>
                </a:solidFill>
              </a:defRPr>
            </a:pPr>
            <a:r>
              <a:rPr sz="2175" b="1" i="0">
                <a:solidFill>
                  <a:srgbClr val="F4F1E9"/>
                </a:solidFill>
              </a:rPr>
              <a:t>A bakery buys its flour supplier.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7D36BE-B8EB-4332-BE87-F23D2D8C4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00450"/>
            <a:ext cx="4286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25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1425" b="1" i="0">
                <a:solidFill>
                  <a:srgbClr val="74D3C6"/>
                </a:solidFill>
              </a:defRPr>
            </a:pPr>
            <a:r>
              <a:rPr sz="1425" b="1" i="0">
                <a:solidFill>
                  <a:srgbClr val="74D3C6"/>
                </a:solidFill>
              </a:rPr>
              <a:t>Name the strategy. Explain which boundary changed.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FABF5B-09D4-44BC-B78A-5270B43EC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1981200"/>
            <a:ext cx="4953000" cy="2400300"/>
          </a:xfrm>
          <a:prstGeom xmlns:a="http://schemas.openxmlformats.org/drawingml/2006/main" prst="roundRect">
            <a:avLst>
              <a:gd name="adj" fmla="val 3175"/>
            </a:avLst>
          </a:prstGeom>
          <a:solidFill xmlns:a="http://schemas.openxmlformats.org/drawingml/2006/main">
            <a:srgbClr val="184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8A2D88-5F6A-46E1-9886-969794019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2098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1050" b="1" i="0">
                <a:solidFill>
                  <a:srgbClr val="EFBB65"/>
                </a:solidFill>
              </a:defRPr>
            </a:pPr>
            <a:r>
              <a:rPr sz="1050" b="1" i="0">
                <a:solidFill>
                  <a:srgbClr val="EFBB65"/>
                </a:solidFill>
              </a:rPr>
              <a:t>CASE B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2CA9D5-CFA0-4D1A-A76D-68BF1B335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628900"/>
            <a:ext cx="428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2175" b="1" i="0">
                <a:solidFill>
                  <a:srgbClr val="F4F1E9"/>
                </a:solidFill>
              </a:defRPr>
            </a:pPr>
            <a:r>
              <a:rPr sz="2175" b="1" i="0">
                <a:solidFill>
                  <a:srgbClr val="F4F1E9"/>
                </a:solidFill>
              </a:rPr>
              <a:t>A bakery opens a phone-repair shop.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146A0E-C038-4FFD-99CB-31FD348CE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600450"/>
            <a:ext cx="4286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25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1425" b="1" i="0">
                <a:solidFill>
                  <a:srgbClr val="74D3C6"/>
                </a:solidFill>
              </a:defRPr>
            </a:pPr>
            <a:r>
              <a:rPr sz="1425" b="1" i="0">
                <a:solidFill>
                  <a:srgbClr val="74D3C6"/>
                </a:solidFill>
              </a:rPr>
              <a:t>Name the strategy. Explain which capability must be added.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677B1F-00D0-466C-A10E-CA4BDDDE3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1725" b="1" i="0">
                <a:solidFill>
                  <a:srgbClr val="EFBB65"/>
                </a:solidFill>
              </a:defRPr>
            </a:pPr>
            <a:r>
              <a:rPr sz="1725" b="1" i="0">
                <a:solidFill>
                  <a:srgbClr val="EFBB65"/>
                </a:solidFill>
              </a:rPr>
              <a:t>Success requires the label and the structural evidence.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CDE447-25D1-4B3E-9635-7C5EA992B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75" b="0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575" b="0" i="0">
                <a:solidFill>
                  <a:srgbClr val="F4F1E9"/>
                </a:solidFill>
              </a:defRPr>
            </a:pPr>
            <a:r>
              <a:rPr sz="1575" b="0" i="0">
                <a:solidFill>
                  <a:srgbClr val="F4F1E9"/>
                </a:solidFill>
              </a:rPr>
              <a:t>If you change your answer, write what evidence changed your mind.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02C147-03DE-4A1D-9BB4-41CEA3281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57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0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l">
              <a:defRPr sz="750" b="0" i="0">
                <a:solidFill>
                  <a:srgbClr val="B9C8CC"/>
                </a:solidFill>
              </a:defRPr>
            </a:pPr>
            <a:r>
              <a:rPr sz="750" b="0" i="0">
                <a:solidFill>
                  <a:srgbClr val="B9C8CC"/>
                </a:solidFill>
              </a:rPr>
              <a:t>Individual first · compare second · correction stays visible</a:t>
            </a:r>
          </a:p>
        </p:txBody>
      </p:sp>
    </p:spTree>
    <p:extLst>
      <p:ext uri="{BB962C8B-B14F-4D97-AF65-F5344CB8AC3E}">
        <p14:creationId xmlns:p14="http://schemas.microsoft.com/office/powerpoint/2010/main" val="200382396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25007A3-D687-4542-BFC8-584E94693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876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l">
              <a:defRPr sz="975" b="1" i="0">
                <a:solidFill>
                  <a:srgbClr val="875612"/>
                </a:solidFill>
              </a:defRPr>
            </a:pPr>
            <a:r>
              <a:rPr sz="975" b="1" i="0">
                <a:solidFill>
                  <a:srgbClr val="875612"/>
                </a:solidFill>
              </a:rPr>
              <a:t>JUDGEMENT FRAME · BENEFITS AND OBLIGATIONS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82C8D2-4DB3-437E-B426-BB3A3B83E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23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 i="0">
                <a:solidFill>
                  <a:srgbClr val="60747A"/>
                </a:solidFill>
              </a:defRPr>
            </a:defPPr>
          </a:lstStyle>
          <a:p xmlns:a="http://schemas.openxmlformats.org/drawingml/2006/main">
            <a:pPr algn="r">
              <a:defRPr sz="900" b="1" i="0">
                <a:solidFill>
                  <a:srgbClr val="60747A"/>
                </a:solidFill>
              </a:defRPr>
            </a:pPr>
            <a:r>
              <a:rPr sz="900" b="1" i="0">
                <a:solidFill>
                  <a:srgbClr val="60747A"/>
                </a:solidFill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F48FD7-48C4-4385-9F33-B0EEC8746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572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l">
              <a:defRPr sz="3300" b="1" i="0">
                <a:solidFill>
                  <a:srgbClr val="132D38"/>
                </a:solidFill>
              </a:defRPr>
            </a:pPr>
            <a:r>
              <a:rPr sz="3300" b="1" i="0">
                <a:solidFill>
                  <a:srgbClr val="132D38"/>
                </a:solidFill>
              </a:rPr>
              <a:t>A growth strategy transfers benefits, costs and power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09A2F6-D09D-4C36-AED6-6D0A8D7E0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1952625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C9E4DF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53319A-D957-4419-8D49-F0E9EE507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47925"/>
            <a:ext cx="16859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Decision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4EEF80-960D-47D3-96B2-95C0A6E1A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71775"/>
            <a:ext cx="17240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own delivery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EA8C63-407B-47A2-829B-B7E945E26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0325" y="253365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2100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ctr">
              <a:defRPr sz="2100" b="1" i="0">
                <a:solidFill>
                  <a:srgbClr val="195E5C"/>
                </a:solidFill>
              </a:defRPr>
            </a:pPr>
            <a:r>
              <a:rPr sz="2100" b="1" i="0">
                <a:solidFill>
                  <a:srgbClr val="195E5C"/>
                </a:solidFill>
              </a:rPr>
              <a:t>→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46DDC7-16A1-4342-9D36-F59A6167F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305050"/>
            <a:ext cx="1952625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D7E8D9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E739AB-9FB2-4A66-87B7-8A9B8CFC8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447925"/>
            <a:ext cx="16859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Benefit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E90E1E-D51D-47B9-B577-400EC0E1A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2771775"/>
            <a:ext cx="17240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timing control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0034BB-EE77-4E66-9BA1-23F5C5AC7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253365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2100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ctr">
              <a:defRPr sz="2100" b="1" i="0">
                <a:solidFill>
                  <a:srgbClr val="195E5C"/>
                </a:solidFill>
              </a:defRPr>
            </a:pPr>
            <a:r>
              <a:rPr sz="2100" b="1" i="0">
                <a:solidFill>
                  <a:srgbClr val="195E5C"/>
                </a:solidFill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DF2A60-8526-426A-B011-258A92D0F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305050"/>
            <a:ext cx="1952625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2D7D0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1E3A8B-A69E-4EED-A917-14C6F9CD1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447925"/>
            <a:ext cx="16859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Cost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5592CC-063F-45B2-BF73-51EF35A16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2771775"/>
            <a:ext cx="17240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vehicles + wages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34107E-C30B-4974-8D31-9C1C969DA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53365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2100" b="1" i="0">
                <a:solidFill>
                  <a:srgbClr val="9A443C"/>
                </a:solidFill>
              </a:defRPr>
            </a:defPPr>
          </a:lstStyle>
          <a:p xmlns:a="http://schemas.openxmlformats.org/drawingml/2006/main">
            <a:pPr algn="ctr">
              <a:defRPr sz="2100" b="1" i="0">
                <a:solidFill>
                  <a:srgbClr val="9A443C"/>
                </a:solidFill>
              </a:defRPr>
            </a:pPr>
            <a:r>
              <a:rPr sz="2100" b="1" i="0">
                <a:solidFill>
                  <a:srgbClr val="9A443C"/>
                </a:solidFill>
              </a:rPr>
              <a:t>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9F5056-9812-4157-B7F3-348710A85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305050"/>
            <a:ext cx="2333625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2E8E4"/>
          </a:solidFill>
          <a:ln xmlns:a="http://schemas.openxmlformats.org/drawingml/2006/main" w="9525">
            <a:solidFill>
              <a:srgbClr val="A7B5B3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1448B1-EBE7-44FF-A04A-7078F4690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447925"/>
            <a:ext cx="20669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ctr">
              <a:defRPr sz="1425" b="1" i="0">
                <a:solidFill>
                  <a:srgbClr val="132D38"/>
                </a:solidFill>
              </a:defRPr>
            </a:pPr>
            <a:r>
              <a:rPr sz="1425" b="1" i="0">
                <a:solidFill>
                  <a:srgbClr val="132D38"/>
                </a:solidFill>
              </a:rPr>
              <a:t>Stakeholder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102DDF-C045-4020-9B17-E668FAD18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771775"/>
            <a:ext cx="21050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050" b="0" i="0">
                <a:solidFill>
                  <a:srgbClr val="496169"/>
                </a:solidFill>
              </a:defRPr>
            </a:defPPr>
          </a:lstStyle>
          <a:p xmlns:a="http://schemas.openxmlformats.org/drawingml/2006/main">
            <a:pPr algn="ctr">
              <a:defRPr sz="1050" b="0" i="0">
                <a:solidFill>
                  <a:srgbClr val="496169"/>
                </a:solidFill>
              </a:defRPr>
            </a:pPr>
            <a:r>
              <a:rPr sz="1050" b="0" i="0">
                <a:solidFill>
                  <a:srgbClr val="496169"/>
                </a:solidFill>
              </a:rPr>
              <a:t>drivers + customers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855103-B40B-41F9-A37C-83A45F84C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9648825" cy="1104900"/>
          </a:xfrm>
          <a:prstGeom xmlns:a="http://schemas.openxmlformats.org/drawingml/2006/main" prst="roundRect">
            <a:avLst>
              <a:gd name="adj" fmla="val 6897"/>
            </a:avLst>
          </a:prstGeom>
          <a:solidFill xmlns:a="http://schemas.openxmlformats.org/drawingml/2006/main">
            <a:srgbClr val="153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69911D-B71A-4264-BB04-76BC19E1F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1338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EFBB65"/>
                </a:solidFill>
              </a:defRPr>
            </a:pPr>
            <a:r>
              <a:rPr sz="1125" b="1" i="0">
                <a:solidFill>
                  <a:srgbClr val="EFBB65"/>
                </a:solidFill>
              </a:rPr>
              <a:t>Strong judgement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872FEB-1979-46C8-B5CA-5B2278F2C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76750"/>
            <a:ext cx="895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7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575" b="1" i="0">
                <a:solidFill>
                  <a:srgbClr val="F4F1E9"/>
                </a:solidFill>
              </a:defRPr>
            </a:pPr>
            <a:r>
              <a:rPr sz="1575" b="1" i="0">
                <a:solidFill>
                  <a:srgbClr val="F4F1E9"/>
                </a:solidFill>
              </a:rPr>
              <a:t>Under these assumptions, owning delivery improves control for Northstar, but shifts safety, employment and fixed-cost responsibilities inside the company.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94C2B7-34AF-43A2-8E7B-778FED1ED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483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9A443C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9A443C"/>
                </a:solidFill>
              </a:defRPr>
            </a:pPr>
            <a:r>
              <a:rPr sz="1125" b="1" i="0">
                <a:solidFill>
                  <a:srgbClr val="9A443C"/>
                </a:solidFill>
              </a:rPr>
              <a:t>Evidence still needed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054FEB-63C1-4F34-9CEE-41628AC15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429250"/>
            <a:ext cx="762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75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l">
              <a:defRPr sz="1575" b="1" i="0">
                <a:solidFill>
                  <a:srgbClr val="132D38"/>
                </a:solidFill>
              </a:defRPr>
            </a:pPr>
            <a:r>
              <a:rPr sz="1575" b="1" i="0">
                <a:solidFill>
                  <a:srgbClr val="132D38"/>
                </a:solidFill>
              </a:rPr>
              <a:t>actual delivery cost, worker conditions and customer outcomes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DDA5E3C-A75F-490E-B324-67F74DD32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57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0" i="0">
                <a:solidFill>
                  <a:srgbClr val="60747A"/>
                </a:solidFill>
              </a:defRPr>
            </a:defPPr>
          </a:lstStyle>
          <a:p xmlns:a="http://schemas.openxmlformats.org/drawingml/2006/main">
            <a:pPr algn="l">
              <a:defRPr sz="750" b="0" i="0">
                <a:solidFill>
                  <a:srgbClr val="60747A"/>
                </a:solidFill>
              </a:defRPr>
            </a:pPr>
            <a:r>
              <a:rPr sz="750" b="0" i="0">
                <a:solidFill>
                  <a:srgbClr val="60747A"/>
                </a:solidFill>
              </a:rPr>
              <a:t>Conditional claim + stakeholder + limitation</a:t>
            </a:r>
          </a:p>
        </p:txBody>
      </p:sp>
    </p:spTree>
    <p:extLst>
      <p:ext uri="{BB962C8B-B14F-4D97-AF65-F5344CB8AC3E}">
        <p14:creationId xmlns:p14="http://schemas.microsoft.com/office/powerpoint/2010/main" val="20983351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91F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B51E1C-926B-4776-9B4A-E638DC88F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876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975" b="1" i="0">
                <a:solidFill>
                  <a:srgbClr val="EFBB65"/>
                </a:solidFill>
              </a:defRPr>
            </a:pPr>
            <a:r>
              <a:rPr sz="975" b="1" i="0">
                <a:solidFill>
                  <a:srgbClr val="EFBB65"/>
                </a:solidFill>
              </a:rPr>
              <a:t>SIMULATION MISSION · DIAGNOSE, TEST, REVISE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91A917-7CD7-4598-B4EB-7F513FC2C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23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r">
              <a:defRPr sz="900" b="1" i="0">
                <a:solidFill>
                  <a:srgbClr val="B9C8CC"/>
                </a:solidFill>
              </a:defRPr>
            </a:pPr>
            <a:r>
              <a:rPr sz="900" b="1" i="0">
                <a:solidFill>
                  <a:srgbClr val="B9C8CC"/>
                </a:solidFill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D7BCF9-008F-4940-B0DB-6A02CB7D1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382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3150" b="1" i="0">
                <a:solidFill>
                  <a:srgbClr val="F4F1E9"/>
                </a:solidFill>
              </a:defRPr>
            </a:pPr>
            <a:r>
              <a:rPr sz="3150" b="1" i="0">
                <a:solidFill>
                  <a:srgbClr val="F4F1E9"/>
                </a:solidFill>
              </a:rPr>
              <a:t>Grow Northstar without breaking its service promise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121350-48D4-4A91-8288-62DA9F6829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01ed2f07e24a5a"/>
          <a:srcRect xmlns:a="http://schemas.openxmlformats.org/drawingml/2006/main" l="11581" t="0" r="1158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1752600"/>
            <a:ext cx="4343400" cy="3181350"/>
          </a:xfrm>
          <a:prstGeom xmlns:a="http://schemas.openxmlformats.org/drawingml/2006/main" prst="roundRect">
            <a:avLst>
              <a:gd name="adj" fmla="val 3593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C79B94-F6E9-4179-BF0B-FC1116920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0500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2100" b="1" i="0">
                <a:solidFill>
                  <a:srgbClr val="EFBB65"/>
                </a:solidFill>
              </a:defRPr>
            </a:pPr>
            <a:r>
              <a:rPr sz="2100" b="1" i="0">
                <a:solidFill>
                  <a:srgbClr val="EFBB65"/>
                </a:solidFill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605CA0-A507-41CA-8CB5-9331D60DD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188595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74D3C6"/>
                </a:solidFill>
              </a:defRPr>
            </a:pPr>
            <a:r>
              <a:rPr sz="1125" b="1" i="0">
                <a:solidFill>
                  <a:srgbClr val="74D3C6"/>
                </a:solidFill>
              </a:rPr>
              <a:t>DIAGNOSE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C7C928-5E7B-4AE4-BFD5-5E4E7C425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18669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650" b="1" i="0">
                <a:solidFill>
                  <a:srgbClr val="F4F1E9"/>
                </a:solidFill>
              </a:defRPr>
            </a:pPr>
            <a:r>
              <a:rPr sz="1650" b="1" i="0">
                <a:solidFill>
                  <a:srgbClr val="F4F1E9"/>
                </a:solidFill>
              </a:rPr>
              <a:t>choose an action; predict the structural change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CAD6DD-BBA0-4B12-8C34-101842702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333625"/>
            <a:ext cx="190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8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0A83E7-4FA6-4398-810E-27607C678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03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2100" b="1" i="0">
                <a:solidFill>
                  <a:srgbClr val="EFBB65"/>
                </a:solidFill>
              </a:defRPr>
            </a:pPr>
            <a:r>
              <a:rPr sz="2100" b="1" i="0">
                <a:solidFill>
                  <a:srgbClr val="EFBB65"/>
                </a:solidFill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BF8CDC-F933-45AD-9260-A45693360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78130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74D3C6"/>
                </a:solidFill>
              </a:defRPr>
            </a:pPr>
            <a:r>
              <a:rPr sz="1125" b="1" i="0">
                <a:solidFill>
                  <a:srgbClr val="74D3C6"/>
                </a:solidFill>
              </a:rPr>
              <a:t>TEST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243801-2D65-451A-840E-417151025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276225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650" b="1" i="0">
                <a:solidFill>
                  <a:srgbClr val="F4F1E9"/>
                </a:solidFill>
              </a:defRPr>
            </a:pPr>
            <a:r>
              <a:rPr sz="1650" b="1" i="0">
                <a:solidFill>
                  <a:srgbClr val="F4F1E9"/>
                </a:solidFill>
              </a:rPr>
              <a:t>lock the prediction and run normal conditions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28221A-CB3F-4958-9284-D26A54214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28975"/>
            <a:ext cx="190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8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F08551-0E2D-4A8A-B93A-F4B534BA2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9570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2100" b="1" i="0">
                <a:solidFill>
                  <a:srgbClr val="EFBB65"/>
                </a:solidFill>
              </a:defRPr>
            </a:pPr>
            <a:r>
              <a:rPr sz="2100" b="1" i="0">
                <a:solidFill>
                  <a:srgbClr val="EFBB65"/>
                </a:solidFill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3DEA6E-725F-470D-87BC-DDE5CFB9D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7665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74D3C6"/>
                </a:solidFill>
              </a:defRPr>
            </a:pPr>
            <a:r>
              <a:rPr sz="1125" b="1" i="0">
                <a:solidFill>
                  <a:srgbClr val="74D3C6"/>
                </a:solidFill>
              </a:rPr>
              <a:t>DISRUPT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4105A6-7E2B-4234-B8BD-7390FFA16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36576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650" b="1" i="0">
                <a:solidFill>
                  <a:srgbClr val="F4F1E9"/>
                </a:solidFill>
              </a:defRPr>
            </a:pPr>
            <a:r>
              <a:rPr sz="1650" b="1" i="0">
                <a:solidFill>
                  <a:srgbClr val="F4F1E9"/>
                </a:solidFill>
              </a:rPr>
              <a:t>draw supplier delay or demand surge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7F6C50-4F4F-440D-BEBF-53A6D94CC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124325"/>
            <a:ext cx="190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8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4FDF32-1A6D-4057-98C6-7E211026A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 i="0">
                <a:solidFill>
                  <a:srgbClr val="FA9E88"/>
                </a:solidFill>
              </a:defRPr>
            </a:defPPr>
          </a:lstStyle>
          <a:p xmlns:a="http://schemas.openxmlformats.org/drawingml/2006/main">
            <a:pPr algn="l">
              <a:defRPr sz="2100" b="1" i="0">
                <a:solidFill>
                  <a:srgbClr val="FA9E88"/>
                </a:solidFill>
              </a:defRPr>
            </a:pPr>
            <a:r>
              <a:rPr sz="2100" b="1" i="0">
                <a:solidFill>
                  <a:srgbClr val="FA9E88"/>
                </a:solidFill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710B46-AC20-4335-A45B-2B0FC9F08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57200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74D3C6"/>
                </a:solidFill>
              </a:defRPr>
            </a:pPr>
            <a:r>
              <a:rPr sz="1125" b="1" i="0">
                <a:solidFill>
                  <a:srgbClr val="74D3C6"/>
                </a:solidFill>
              </a:rPr>
              <a:t>REVISE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C55D41-3507-4331-80F9-CE5335275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455295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650" b="1" i="0">
                <a:solidFill>
                  <a:srgbClr val="F4F1E9"/>
                </a:solidFill>
              </a:defRPr>
            </a:pPr>
            <a:r>
              <a:rPr sz="1650" b="1" i="0">
                <a:solidFill>
                  <a:srgbClr val="F4F1E9"/>
                </a:solidFill>
              </a:rPr>
              <a:t>preserve the first judgement; transfer to a new case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A93EB3-ECAB-4ED0-AFD6-BFE5D32C8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181600"/>
            <a:ext cx="4343400" cy="704850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184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2EC818-A0DC-4358-A291-71830CD4A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314950"/>
            <a:ext cx="3886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350" b="1" i="0">
                <a:solidFill>
                  <a:srgbClr val="F4F1E9"/>
                </a:solidFill>
              </a:defRPr>
            </a:pPr>
            <a:r>
              <a:rPr sz="1350" b="1" i="0">
                <a:solidFill>
                  <a:srgbClr val="F4F1E9"/>
                </a:solidFill>
              </a:rPr>
              <a:t>Action labels hide the strategy. Completion is not a grade.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082B28-2A6A-4517-BDC5-7E96EE04B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57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0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l">
              <a:defRPr sz="750" b="0" i="0">
                <a:solidFill>
                  <a:srgbClr val="B9C8CC"/>
                </a:solidFill>
              </a:defRPr>
            </a:pPr>
            <a:r>
              <a:rPr sz="750" b="0" i="0">
                <a:solidFill>
                  <a:srgbClr val="B9C8CC"/>
                </a:solidFill>
              </a:rPr>
              <a:t>Published simulation · individual decision trail · synthetic values</a:t>
            </a:r>
          </a:p>
        </p:txBody>
      </p:sp>
    </p:spTree>
    <p:extLst>
      <p:ext uri="{BB962C8B-B14F-4D97-AF65-F5344CB8AC3E}">
        <p14:creationId xmlns:p14="http://schemas.microsoft.com/office/powerpoint/2010/main" val="127858519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91F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7F5D41-F59A-431A-A576-17A9A92DA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876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975" b="1" i="0">
                <a:solidFill>
                  <a:srgbClr val="EFBB65"/>
                </a:solidFill>
              </a:defRPr>
            </a:pPr>
            <a:r>
              <a:rPr sz="975" b="1" i="0">
                <a:solidFill>
                  <a:srgbClr val="EFBB65"/>
                </a:solidFill>
              </a:rPr>
              <a:t>DEBRIEF · OBSERVATION BEFORE JUDGEMENT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A3F9C7-8B31-4735-8B63-060431182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23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r">
              <a:defRPr sz="900" b="1" i="0">
                <a:solidFill>
                  <a:srgbClr val="B9C8CC"/>
                </a:solidFill>
              </a:defRPr>
            </a:pPr>
            <a:r>
              <a:rPr sz="900" b="1" i="0">
                <a:solidFill>
                  <a:srgbClr val="B9C8CC"/>
                </a:solidFill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9D8D3E-F2BC-4A64-ACB1-5151048D1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287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3150" b="1" i="0">
                <a:solidFill>
                  <a:srgbClr val="F4F1E9"/>
                </a:solidFill>
              </a:defRPr>
            </a:pPr>
            <a:r>
              <a:rPr sz="3150" b="1" i="0">
                <a:solidFill>
                  <a:srgbClr val="F4F1E9"/>
                </a:solidFill>
              </a:rPr>
              <a:t>A disruption tests the recommendation—not your memory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0B05C5-AC2F-4F8A-9521-EE38D442D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33600"/>
            <a:ext cx="3143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600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3600" b="1" i="0">
                <a:solidFill>
                  <a:srgbClr val="EFBB65"/>
                </a:solidFill>
              </a:defRPr>
            </a:pPr>
            <a:r>
              <a:rPr sz="3600" b="1" i="0">
                <a:solidFill>
                  <a:srgbClr val="EFBB65"/>
                </a:solidFill>
              </a:rPr>
              <a:t>ROUND 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DAB02F-88A6-47B6-B517-DE814F966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F4F1E9"/>
                </a:solidFill>
              </a:defRPr>
            </a:pPr>
            <a:r>
              <a:rPr sz="1275" b="0" i="0">
                <a:solidFill>
                  <a:srgbClr val="F4F1E9"/>
                </a:solidFill>
              </a:rPr>
              <a:t>normal condition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5EAD82-B1B3-4E60-9EE0-3BB0AE364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133600"/>
            <a:ext cx="3143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600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3600" b="1" i="0">
                <a:solidFill>
                  <a:srgbClr val="74D3C6"/>
                </a:solidFill>
              </a:defRPr>
            </a:pPr>
            <a:r>
              <a:rPr sz="3600" b="1" i="0">
                <a:solidFill>
                  <a:srgbClr val="74D3C6"/>
                </a:solidFill>
              </a:rPr>
              <a:t>ROUND 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1E242B-0578-4516-A49B-B729378BD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91465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F4F1E9"/>
                </a:solidFill>
              </a:defRPr>
            </a:pPr>
            <a:r>
              <a:rPr sz="1275" b="0" i="0">
                <a:solidFill>
                  <a:srgbClr val="F4F1E9"/>
                </a:solidFill>
              </a:rPr>
              <a:t>one disruption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50A5CD-708C-4252-B1BA-AE286B314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133600"/>
            <a:ext cx="3143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600" b="1" i="0">
                <a:solidFill>
                  <a:srgbClr val="FA9E88"/>
                </a:solidFill>
              </a:defRPr>
            </a:defPPr>
          </a:lstStyle>
          <a:p xmlns:a="http://schemas.openxmlformats.org/drawingml/2006/main">
            <a:pPr algn="l">
              <a:defRPr sz="3600" b="1" i="0">
                <a:solidFill>
                  <a:srgbClr val="FA9E88"/>
                </a:solidFill>
              </a:defRPr>
            </a:pPr>
            <a:r>
              <a:rPr sz="3600" b="1" i="0">
                <a:solidFill>
                  <a:srgbClr val="FA9E88"/>
                </a:solidFill>
              </a:rPr>
              <a:t>REVISION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0734C4-BB5E-4BB6-99CA-310116FF0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91465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F4F1E9"/>
                </a:solidFill>
              </a:defRPr>
            </a:pPr>
            <a:r>
              <a:rPr sz="1275" b="0" i="0">
                <a:solidFill>
                  <a:srgbClr val="F4F1E9"/>
                </a:solidFill>
              </a:rPr>
              <a:t>what changed your judgement?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50FA56-0827-440E-A9F3-52FBB13F1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95700"/>
            <a:ext cx="10972800" cy="121920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153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F83A3A-341E-4AC4-BD43-05B794FC3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92430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EFBB65"/>
                </a:solidFill>
              </a:defRPr>
            </a:pPr>
            <a:r>
              <a:rPr sz="1125" b="1" i="0">
                <a:solidFill>
                  <a:srgbClr val="EFBB65"/>
                </a:solidFill>
              </a:rPr>
              <a:t>What the model shows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7249EC-0628-4B8D-AC18-39C03B3B2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276725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650" b="1" i="0">
                <a:solidFill>
                  <a:srgbClr val="F4F1E9"/>
                </a:solidFill>
              </a:defRPr>
            </a:pPr>
            <a:r>
              <a:rPr sz="1650" b="1" i="0">
                <a:solidFill>
                  <a:srgbClr val="F4F1E9"/>
                </a:solidFill>
              </a:rPr>
              <a:t>orders, bottlenecks, modeled costs and first-round cash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63D3AF-A0F7-474E-953E-D22DCAF4D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9243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FA9E88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FA9E88"/>
                </a:solidFill>
              </a:defRPr>
            </a:pPr>
            <a:r>
              <a:rPr sz="1125" b="1" i="0">
                <a:solidFill>
                  <a:srgbClr val="FA9E88"/>
                </a:solidFill>
              </a:rPr>
              <a:t>What it omits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6A909E-B3D4-418A-ACE3-9CB0355F4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276725"/>
            <a:ext cx="4953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7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575" b="1" i="0">
                <a:solidFill>
                  <a:srgbClr val="F4F1E9"/>
                </a:solidFill>
              </a:defRPr>
            </a:pPr>
            <a:r>
              <a:rPr sz="1575" b="1" i="0">
                <a:solidFill>
                  <a:srgbClr val="F4F1E9"/>
                </a:solidFill>
              </a:rPr>
              <a:t>well-being, fairness, injury, loyalty and long-term productivity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D827EF-8B98-4989-94FE-E0078DA2E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911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1650" b="1" i="0">
                <a:solidFill>
                  <a:srgbClr val="74D3C6"/>
                </a:solidFill>
              </a:defRPr>
            </a:pPr>
            <a:r>
              <a:rPr sz="1650" b="1" i="0">
                <a:solidFill>
                  <a:srgbClr val="74D3C6"/>
                </a:solidFill>
              </a:rPr>
              <a:t>Sentence stem: In this model, under these assumptions… This does not prove…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AD3C71-3A2E-4500-AB8E-B05AFF177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57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0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l">
              <a:defRPr sz="750" b="0" i="0">
                <a:solidFill>
                  <a:srgbClr val="B9C8CC"/>
                </a:solidFill>
              </a:defRPr>
            </a:pPr>
            <a:r>
              <a:rPr sz="750" b="0" i="0">
                <a:solidFill>
                  <a:srgbClr val="B9C8CC"/>
                </a:solidFill>
              </a:rPr>
              <a:t>Compare like with like · preserve the first judgement · name the missing evidence</a:t>
            </a:r>
          </a:p>
        </p:txBody>
      </p:sp>
    </p:spTree>
    <p:extLst>
      <p:ext uri="{BB962C8B-B14F-4D97-AF65-F5344CB8AC3E}">
        <p14:creationId xmlns:p14="http://schemas.microsoft.com/office/powerpoint/2010/main" val="186520867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91F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6BFDAB-605A-4FCA-9119-E433EE0ED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876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975" b="1" i="0">
                <a:solidFill>
                  <a:srgbClr val="EFBB65"/>
                </a:solidFill>
              </a:defRPr>
            </a:pPr>
            <a:r>
              <a:rPr sz="975" b="1" i="0">
                <a:solidFill>
                  <a:srgbClr val="EFBB65"/>
                </a:solidFill>
              </a:rPr>
              <a:t>REAL-WORLD ISSUE · AUTOMATION AND WORKERS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946CBE-62F7-46BB-A078-5B49E5AF4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23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r">
              <a:defRPr sz="900" b="1" i="0">
                <a:solidFill>
                  <a:srgbClr val="B9C8CC"/>
                </a:solidFill>
              </a:defRPr>
            </a:pPr>
            <a:r>
              <a:rPr sz="900" b="1" i="0">
                <a:solidFill>
                  <a:srgbClr val="B9C8CC"/>
                </a:solidFill>
              </a:rPr>
              <a:t>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135B3E-1AEC-4B81-9890-62B34EE7D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3300" b="1" i="0">
                <a:solidFill>
                  <a:srgbClr val="F4F1E9"/>
                </a:solidFill>
              </a:defRPr>
            </a:pPr>
            <a:r>
              <a:rPr sz="3300" b="1" i="0">
                <a:solidFill>
                  <a:srgbClr val="F4F1E9"/>
                </a:solidFill>
              </a:rPr>
              <a:t>Performance claims and worker outcomes require different evidence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EB4FFB-75D9-4431-9E1D-C67D6EF17A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a767ef85e44731"/>
          <a:srcRect xmlns:a="http://schemas.openxmlformats.org/drawingml/2006/main" l="8996" t="0" r="899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24650" y="1752600"/>
            <a:ext cx="4857750" cy="3333750"/>
          </a:xfrm>
          <a:prstGeom xmlns:a="http://schemas.openxmlformats.org/drawingml/2006/main" prst="roundRect">
            <a:avLst>
              <a:gd name="adj" fmla="val 3429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539135-89C4-4284-A7A5-9F0209BB9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4310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1050" b="1" i="0">
                <a:solidFill>
                  <a:srgbClr val="EFBB65"/>
                </a:solidFill>
              </a:defRPr>
            </a:pPr>
            <a:r>
              <a:rPr sz="1050" b="1" i="0">
                <a:solidFill>
                  <a:srgbClr val="EFBB65"/>
                </a:solidFill>
              </a:rPr>
              <a:t>COMPANY CLAIM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59CBF2-3C60-4D70-B944-6A4EBF864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24100"/>
            <a:ext cx="5334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875" b="1" i="0">
                <a:solidFill>
                  <a:srgbClr val="F4F1E9"/>
                </a:solidFill>
              </a:defRPr>
            </a:pPr>
            <a:r>
              <a:rPr sz="1875" b="1" i="0">
                <a:solidFill>
                  <a:srgbClr val="F4F1E9"/>
                </a:solidFill>
              </a:rPr>
              <a:t>Amazon says Sequoia can identify and store incoming inventory faster.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ABB449-E2FE-48C6-A108-A7FA5EDE8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050" b="1" i="0">
                <a:solidFill>
                  <a:srgbClr val="FA9E88"/>
                </a:solidFill>
              </a:defRPr>
            </a:defPPr>
          </a:lstStyle>
          <a:p xmlns:a="http://schemas.openxmlformats.org/drawingml/2006/main">
            <a:pPr algn="l">
              <a:defRPr sz="1050" b="1" i="0">
                <a:solidFill>
                  <a:srgbClr val="FA9E88"/>
                </a:solidFill>
              </a:defRPr>
            </a:pPr>
            <a:r>
              <a:rPr sz="1050" b="1" i="0">
                <a:solidFill>
                  <a:srgbClr val="FA9E88"/>
                </a:solidFill>
              </a:rPr>
              <a:t>REGULATORY RECORD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45C58D-43A8-4AFE-B4BD-419EFD29D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5334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875" b="1" i="0">
                <a:solidFill>
                  <a:srgbClr val="F4F1E9"/>
                </a:solidFill>
              </a:defRPr>
            </a:pPr>
            <a:r>
              <a:rPr sz="1875" b="1" i="0">
                <a:solidFill>
                  <a:srgbClr val="F4F1E9"/>
                </a:solidFill>
              </a:rPr>
              <a:t>The US Department of Labor settlement requires corporate ergonomic measures.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48A5FF-4AB9-4EC6-AB31-8C16CCB26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9728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184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6B0957-CD7E-4B03-AF9A-ADA35A3CA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102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500" b="1" i="0">
                <a:solidFill>
                  <a:srgbClr val="F4F1E9"/>
                </a:solidFill>
              </a:defRPr>
            </a:pPr>
            <a:r>
              <a:rPr sz="1500" b="1" i="0">
                <a:solidFill>
                  <a:srgbClr val="F4F1E9"/>
                </a:solidFill>
              </a:rPr>
              <a:t>Question: Who controls the system, who carries the risk, and what evidence would show improvement?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4F0726-4D6D-4006-BB66-951724F7C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57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0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l">
              <a:defRPr sz="750" b="0" i="0">
                <a:solidFill>
                  <a:srgbClr val="B9C8CC"/>
                </a:solidFill>
              </a:defRPr>
            </a:pPr>
            <a:r>
              <a:rPr sz="750" b="0" i="0">
                <a:solidFill>
                  <a:srgbClr val="B9C8CC"/>
                </a:solidFill>
              </a:rPr>
              <a:t>Historical primary sources · checked 15 Oct 2026</a:t>
            </a:r>
          </a:p>
        </p:txBody>
      </p:sp>
    </p:spTree>
    <p:extLst>
      <p:ext uri="{BB962C8B-B14F-4D97-AF65-F5344CB8AC3E}">
        <p14:creationId xmlns:p14="http://schemas.microsoft.com/office/powerpoint/2010/main" val="205222596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AE2F5C-4254-474E-8F06-2277E5187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876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l">
              <a:defRPr sz="975" b="1" i="0">
                <a:solidFill>
                  <a:srgbClr val="875612"/>
                </a:solidFill>
              </a:defRPr>
            </a:pPr>
            <a:r>
              <a:rPr sz="975" b="1" i="0">
                <a:solidFill>
                  <a:srgbClr val="875612"/>
                </a:solidFill>
              </a:rPr>
              <a:t>INDEPENDENT TRANSFER · CHANGED CASE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BF21EA-DC2B-4715-AD85-119697084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23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 i="0">
                <a:solidFill>
                  <a:srgbClr val="60747A"/>
                </a:solidFill>
              </a:defRPr>
            </a:defPPr>
          </a:lstStyle>
          <a:p xmlns:a="http://schemas.openxmlformats.org/drawingml/2006/main">
            <a:pPr algn="r">
              <a:defRPr sz="900" b="1" i="0">
                <a:solidFill>
                  <a:srgbClr val="60747A"/>
                </a:solidFill>
              </a:defRPr>
            </a:pPr>
            <a:r>
              <a:rPr sz="900" b="1" i="0">
                <a:solidFill>
                  <a:srgbClr val="60747A"/>
                </a:solidFill>
              </a:rPr>
              <a:t>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8FEB62-FA95-4ECA-95E3-5F0B7F5EB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477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l">
              <a:defRPr sz="3300" b="1" i="0">
                <a:solidFill>
                  <a:srgbClr val="132D38"/>
                </a:solidFill>
              </a:defRPr>
            </a:pPr>
            <a:r>
              <a:rPr sz="3300" b="1" i="0">
                <a:solidFill>
                  <a:srgbClr val="132D38"/>
                </a:solidFill>
              </a:rPr>
              <a:t>A music service buys a ticket-delivery business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3A553A-8EAE-4B5B-9F83-A2C9CFFED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10972800" cy="952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2E8E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B7CCD8-212B-4FF7-A497-95C4D4A6D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3360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l">
              <a:defRPr sz="1800" b="1" i="0">
                <a:solidFill>
                  <a:srgbClr val="132D38"/>
                </a:solidFill>
              </a:defRPr>
            </a:pPr>
            <a:r>
              <a:rPr sz="1800" b="1" i="0">
                <a:solidFill>
                  <a:srgbClr val="132D38"/>
                </a:solidFill>
              </a:rPr>
              <a:t>The music service already sells subscriptions. It now owns the digital system that issues and delivers event tickets.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EE77ED-B6E0-413F-8EBB-1859C9B9F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4805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250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l">
              <a:defRPr sz="2250" b="1" i="0">
                <a:solidFill>
                  <a:srgbClr val="195E5C"/>
                </a:solidFill>
              </a:defRPr>
            </a:pPr>
            <a:r>
              <a:rPr sz="2250" b="1" i="0">
                <a:solidFill>
                  <a:srgbClr val="195E5C"/>
                </a:solidFill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3B4AD3-BF82-4445-A4E0-D3DDEDCE7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4290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00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l">
              <a:defRPr sz="1200" b="1" i="0">
                <a:solidFill>
                  <a:srgbClr val="875612"/>
                </a:solidFill>
              </a:defRPr>
            </a:pPr>
            <a:r>
              <a:rPr sz="1200" b="1" i="0">
                <a:solidFill>
                  <a:srgbClr val="875612"/>
                </a:solidFill>
              </a:rPr>
              <a:t>Classify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050251-DFF9-4DC8-9EA4-C76A8AE75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00475"/>
            <a:ext cx="2000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l">
              <a:defRPr sz="1500" b="1" i="0">
                <a:solidFill>
                  <a:srgbClr val="132D38"/>
                </a:solidFill>
              </a:defRPr>
            </a:pPr>
            <a:r>
              <a:rPr sz="1500" b="1" i="0">
                <a:solidFill>
                  <a:srgbClr val="132D38"/>
                </a:solidFill>
              </a:rPr>
              <a:t>the growth move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CBF858-5BC3-4AEE-BBE5-F77F06FC2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44805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250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l">
              <a:defRPr sz="2250" b="1" i="0">
                <a:solidFill>
                  <a:srgbClr val="195E5C"/>
                </a:solidFill>
              </a:defRPr>
            </a:pPr>
            <a:r>
              <a:rPr sz="2250" b="1" i="0">
                <a:solidFill>
                  <a:srgbClr val="195E5C"/>
                </a:solidFill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C1DE8F-F41D-4500-B5D3-4C78D8FE5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4290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00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l">
              <a:defRPr sz="1200" b="1" i="0">
                <a:solidFill>
                  <a:srgbClr val="875612"/>
                </a:solidFill>
              </a:defRPr>
            </a:pPr>
            <a:r>
              <a:rPr sz="1200" b="1" i="0">
                <a:solidFill>
                  <a:srgbClr val="875612"/>
                </a:solidFill>
              </a:rPr>
              <a:t>Explain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899AD7-4D21-4C73-9AAF-5C4B5F128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3800475"/>
            <a:ext cx="2000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l">
              <a:defRPr sz="1500" b="1" i="0">
                <a:solidFill>
                  <a:srgbClr val="132D38"/>
                </a:solidFill>
              </a:defRPr>
            </a:pPr>
            <a:r>
              <a:rPr sz="1500" b="1" i="0">
                <a:solidFill>
                  <a:srgbClr val="132D38"/>
                </a:solidFill>
              </a:rPr>
              <a:t>the changed boundary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42A9B9-C09E-4FC1-8EE1-CE3EAACC7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44805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250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l">
              <a:defRPr sz="2250" b="1" i="0">
                <a:solidFill>
                  <a:srgbClr val="195E5C"/>
                </a:solidFill>
              </a:defRPr>
            </a:pPr>
            <a:r>
              <a:rPr sz="2250" b="1" i="0">
                <a:solidFill>
                  <a:srgbClr val="195E5C"/>
                </a:solidFill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6F18E1-9E5E-4783-8947-4ADC36009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4290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00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l">
              <a:defRPr sz="1200" b="1" i="0">
                <a:solidFill>
                  <a:srgbClr val="875612"/>
                </a:solidFill>
              </a:defRPr>
            </a:pPr>
            <a:r>
              <a:rPr sz="1200" b="1" i="0">
                <a:solidFill>
                  <a:srgbClr val="875612"/>
                </a:solidFill>
              </a:rPr>
              <a:t>Analyse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EDE0F1-B2BF-4FA9-963F-9D8836E47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800475"/>
            <a:ext cx="2000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l">
              <a:defRPr sz="1500" b="1" i="0">
                <a:solidFill>
                  <a:srgbClr val="132D38"/>
                </a:solidFill>
              </a:defRPr>
            </a:pPr>
            <a:r>
              <a:rPr sz="1500" b="1" i="0">
                <a:solidFill>
                  <a:srgbClr val="132D38"/>
                </a:solidFill>
              </a:rPr>
              <a:t>one stakeholder trade-off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2FCA64-A393-47DC-98EE-592431025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448050"/>
            <a:ext cx="4000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250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l">
              <a:defRPr sz="2250" b="1" i="0">
                <a:solidFill>
                  <a:srgbClr val="195E5C"/>
                </a:solidFill>
              </a:defRPr>
            </a:pPr>
            <a:r>
              <a:rPr sz="2250" b="1" i="0">
                <a:solidFill>
                  <a:srgbClr val="195E5C"/>
                </a:solidFill>
              </a:rPr>
              <a:t>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5721CF-0E9B-465F-86E5-A0831CDA8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429000"/>
            <a:ext cx="1809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00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l">
              <a:defRPr sz="1200" b="1" i="0">
                <a:solidFill>
                  <a:srgbClr val="875612"/>
                </a:solidFill>
              </a:defRPr>
            </a:pPr>
            <a:r>
              <a:rPr sz="1200" b="1" i="0">
                <a:solidFill>
                  <a:srgbClr val="875612"/>
                </a:solidFill>
              </a:rPr>
              <a:t>Limit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3C3A9E-EE01-43BD-870D-806419E96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800475"/>
            <a:ext cx="2000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l">
              <a:defRPr sz="1500" b="1" i="0">
                <a:solidFill>
                  <a:srgbClr val="132D38"/>
                </a:solidFill>
              </a:defRPr>
            </a:pPr>
            <a:r>
              <a:rPr sz="1500" b="1" i="0">
                <a:solidFill>
                  <a:srgbClr val="132D38"/>
                </a:solidFill>
              </a:rPr>
              <a:t>the judgement with missing evidence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B44ECF-154B-4900-8031-7BFB20B7A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80010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C9E4D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8459C7-F5C0-4DFE-8982-5873F23CB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200650"/>
            <a:ext cx="1009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l">
              <a:defRPr sz="1725" b="1" i="0">
                <a:solidFill>
                  <a:srgbClr val="195E5C"/>
                </a:solidFill>
              </a:defRPr>
            </a:pPr>
            <a:r>
              <a:rPr sz="1725" b="1" i="0">
                <a:solidFill>
                  <a:srgbClr val="195E5C"/>
                </a:solidFill>
              </a:rPr>
              <a:t>Success: strategy + structural evidence + stakeholder + fact needed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90BA33-94F2-422A-813F-31842D9E6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57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0" i="0">
                <a:solidFill>
                  <a:srgbClr val="60747A"/>
                </a:solidFill>
              </a:defRPr>
            </a:defPPr>
          </a:lstStyle>
          <a:p xmlns:a="http://schemas.openxmlformats.org/drawingml/2006/main">
            <a:pPr algn="l">
              <a:defRPr sz="750" b="0" i="0">
                <a:solidFill>
                  <a:srgbClr val="60747A"/>
                </a:solidFill>
              </a:defRPr>
            </a:pPr>
            <a:r>
              <a:rPr sz="750" b="0" i="0">
                <a:solidFill>
                  <a:srgbClr val="60747A"/>
                </a:solidFill>
              </a:rPr>
              <a:t>No notes · 4 minutes · individual response</a:t>
            </a:r>
          </a:p>
        </p:txBody>
      </p:sp>
    </p:spTree>
    <p:extLst>
      <p:ext uri="{BB962C8B-B14F-4D97-AF65-F5344CB8AC3E}">
        <p14:creationId xmlns:p14="http://schemas.microsoft.com/office/powerpoint/2010/main" val="125229413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91F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71D35B-9DD4-42DD-BBD5-7D024030C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876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975" b="1" i="0">
                <a:solidFill>
                  <a:srgbClr val="EFBB65"/>
                </a:solidFill>
              </a:defRPr>
            </a:pPr>
            <a:r>
              <a:rPr sz="975" b="1" i="0">
                <a:solidFill>
                  <a:srgbClr val="EFBB65"/>
                </a:solidFill>
              </a:rPr>
              <a:t>ASSIGNMENT LAUNCH · NORTHSTAR DECISION BRIEF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C2D96B-4B1B-469D-A9DE-28896162A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23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r">
              <a:defRPr sz="900" b="1" i="0">
                <a:solidFill>
                  <a:srgbClr val="B9C8CC"/>
                </a:solidFill>
              </a:defRPr>
            </a:pPr>
            <a:r>
              <a:rPr sz="900" b="1" i="0">
                <a:solidFill>
                  <a:srgbClr val="B9C8CC"/>
                </a:solidFill>
              </a:rPr>
              <a:t>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17B937-77E9-47C4-A807-3E08422C9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5048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150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3150" b="1" i="0">
                <a:solidFill>
                  <a:srgbClr val="F4F1E9"/>
                </a:solidFill>
              </a:defRPr>
            </a:pPr>
            <a:r>
              <a:rPr sz="3150" b="1" i="0">
                <a:solidFill>
                  <a:srgbClr val="F4F1E9"/>
                </a:solidFill>
              </a:rPr>
              <a:t>Hand in the reasoning trail—not a simulator score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5AE265-CD91-45FB-890B-76CCF7EC96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63028cadb149ea"/>
          <a:srcRect xmlns:a="http://schemas.openxmlformats.org/drawingml/2006/main" l="23423" t="0" r="2342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0"/>
            <a:ext cx="6477000" cy="6858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0C85E5-AA86-43DF-9BEE-1349977E5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38350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1875" b="1" i="0">
                <a:solidFill>
                  <a:srgbClr val="EFBB65"/>
                </a:solidFill>
              </a:defRPr>
            </a:pPr>
            <a:r>
              <a:rPr sz="1875" b="1" i="0">
                <a:solidFill>
                  <a:srgbClr val="EFBB65"/>
                </a:solidFill>
              </a:rPr>
              <a:t>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032980-BB8C-4EE2-9A0F-28FE95A7D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03835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74D3C6"/>
                </a:solidFill>
              </a:defRPr>
            </a:pPr>
            <a:r>
              <a:rPr sz="1125" b="1" i="0">
                <a:solidFill>
                  <a:srgbClr val="74D3C6"/>
                </a:solidFill>
              </a:rPr>
              <a:t>CLASSIFY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74AE21-678D-4A1E-8C1B-3C573BF33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2000250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2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425" b="1" i="0">
                <a:solidFill>
                  <a:srgbClr val="F4F1E9"/>
                </a:solidFill>
              </a:defRPr>
            </a:pPr>
            <a:r>
              <a:rPr sz="1425" b="1" i="0">
                <a:solidFill>
                  <a:srgbClr val="F4F1E9"/>
                </a:solidFill>
              </a:rPr>
              <a:t>before/after structural evidence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1BE4B1-9B19-4C05-B031-F7FAE86CB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1875" b="1" i="0">
                <a:solidFill>
                  <a:srgbClr val="EFBB65"/>
                </a:solidFill>
              </a:defRPr>
            </a:pPr>
            <a:r>
              <a:rPr sz="1875" b="1" i="0">
                <a:solidFill>
                  <a:srgbClr val="EFBB65"/>
                </a:solidFill>
              </a:rPr>
              <a:t>B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AE556C-57E0-4C21-9F4D-4959A4197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91465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74D3C6"/>
                </a:solidFill>
              </a:defRPr>
            </a:pPr>
            <a:r>
              <a:rPr sz="1125" b="1" i="0">
                <a:solidFill>
                  <a:srgbClr val="74D3C6"/>
                </a:solidFill>
              </a:rPr>
              <a:t>INTERPRET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1C2691-7821-4B77-9C82-2FA4B8E9A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2876550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2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425" b="1" i="0">
                <a:solidFill>
                  <a:srgbClr val="F4F1E9"/>
                </a:solidFill>
              </a:defRPr>
            </a:pPr>
            <a:r>
              <a:rPr sz="1425" b="1" i="0">
                <a:solidFill>
                  <a:srgbClr val="F4F1E9"/>
                </a:solidFill>
              </a:rPr>
              <a:t>two measures; same condition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1086F7-E2EF-417C-909C-915464C01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1875" b="1" i="0">
                <a:solidFill>
                  <a:srgbClr val="EFBB65"/>
                </a:solidFill>
              </a:defRPr>
            </a:pPr>
            <a:r>
              <a:rPr sz="1875" b="1" i="0">
                <a:solidFill>
                  <a:srgbClr val="EFBB65"/>
                </a:solidFill>
              </a:rPr>
              <a:t>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04245E-E620-4571-9D48-CF85E4B5E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79095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74D3C6"/>
                </a:solidFill>
              </a:defRPr>
            </a:pPr>
            <a:r>
              <a:rPr sz="1125" b="1" i="0">
                <a:solidFill>
                  <a:srgbClr val="74D3C6"/>
                </a:solidFill>
              </a:rPr>
              <a:t>CONNECT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AD05BD-E37F-4D53-8FB8-78F10A746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3752850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2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425" b="1" i="0">
                <a:solidFill>
                  <a:srgbClr val="F4F1E9"/>
                </a:solidFill>
              </a:defRPr>
            </a:pPr>
            <a:r>
              <a:rPr sz="1425" b="1" i="0">
                <a:solidFill>
                  <a:srgbClr val="F4F1E9"/>
                </a:solidFill>
              </a:rPr>
              <a:t>stakeholder consequence + limitation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88804E-8336-4076-9589-3E783A1DD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0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1" i="0">
                <a:solidFill>
                  <a:srgbClr val="EFBB65"/>
                </a:solidFill>
              </a:defRPr>
            </a:defPPr>
          </a:lstStyle>
          <a:p xmlns:a="http://schemas.openxmlformats.org/drawingml/2006/main">
            <a:pPr algn="l">
              <a:defRPr sz="1875" b="1" i="0">
                <a:solidFill>
                  <a:srgbClr val="EFBB65"/>
                </a:solidFill>
              </a:defRPr>
            </a:pPr>
            <a:r>
              <a:rPr sz="1875" b="1" i="0">
                <a:solidFill>
                  <a:srgbClr val="EFBB65"/>
                </a:solidFill>
              </a:rPr>
              <a:t>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BAE4DA-7BCB-4DEE-81BA-218550A14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66725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74D3C6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74D3C6"/>
                </a:solidFill>
              </a:defRPr>
            </a:pPr>
            <a:r>
              <a:rPr sz="1125" b="1" i="0">
                <a:solidFill>
                  <a:srgbClr val="74D3C6"/>
                </a:solidFill>
              </a:rPr>
              <a:t>TRANSFER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D2BDA4-CA25-468F-8C9B-E98CEE6A1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4629150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2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425" b="1" i="0">
                <a:solidFill>
                  <a:srgbClr val="F4F1E9"/>
                </a:solidFill>
              </a:defRPr>
            </a:pPr>
            <a:r>
              <a:rPr sz="1425" b="1" i="0">
                <a:solidFill>
                  <a:srgbClr val="F4F1E9"/>
                </a:solidFill>
              </a:rPr>
              <a:t>revise after disruption; solve new case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B4721C-09F3-4335-9493-C4E17207E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62600"/>
            <a:ext cx="453390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184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AABE34-E807-43E1-AB75-A928459A4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38800"/>
            <a:ext cx="4171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00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200" b="1" i="0">
                <a:solidFill>
                  <a:srgbClr val="F4F1E9"/>
                </a:solidFill>
              </a:defRPr>
            </a:pPr>
            <a:r>
              <a:rPr sz="1200" b="1" i="0">
                <a:solidFill>
                  <a:srgbClr val="F4F1E9"/>
                </a:solidFill>
              </a:rPr>
              <a:t>2 points each · 8 total · teacher-reviewed formative evidence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E8DD35-38B7-4494-A17D-905430B6D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57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0" i="0">
                <a:solidFill>
                  <a:srgbClr val="B9C8CC"/>
                </a:solidFill>
              </a:defRPr>
            </a:defPPr>
          </a:lstStyle>
          <a:p xmlns:a="http://schemas.openxmlformats.org/drawingml/2006/main">
            <a:pPr algn="l">
              <a:defRPr sz="750" b="0" i="0">
                <a:solidFill>
                  <a:srgbClr val="B9C8CC"/>
                </a:solidFill>
              </a:defRPr>
            </a:pPr>
            <a:r>
              <a:rPr sz="750" b="0" i="0">
                <a:solidFill>
                  <a:srgbClr val="B9C8CC"/>
                </a:solidFill>
              </a:rPr>
              <a:t>Google assignment + downloaded brief · public lesson does not submit</a:t>
            </a:r>
          </a:p>
        </p:txBody>
      </p:sp>
    </p:spTree>
    <p:extLst>
      <p:ext uri="{BB962C8B-B14F-4D97-AF65-F5344CB8AC3E}">
        <p14:creationId xmlns:p14="http://schemas.microsoft.com/office/powerpoint/2010/main" val="88056548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E92A86-207D-47E0-B0B6-E75B140F4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876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975" b="1" i="0">
                <a:solidFill>
                  <a:srgbClr val="875612"/>
                </a:solidFill>
              </a:defRPr>
            </a:defPPr>
          </a:lstStyle>
          <a:p xmlns:a="http://schemas.openxmlformats.org/drawingml/2006/main">
            <a:pPr algn="l">
              <a:defRPr sz="975" b="1" i="0">
                <a:solidFill>
                  <a:srgbClr val="875612"/>
                </a:solidFill>
              </a:defRPr>
            </a:pPr>
            <a:r>
              <a:rPr sz="975" b="1" i="0">
                <a:solidFill>
                  <a:srgbClr val="875612"/>
                </a:solidFill>
              </a:rPr>
              <a:t>EXIT · RETRIEVE AND CONNECT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FF9312-063F-4AC0-B4E1-301152369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238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900" b="1" i="0">
                <a:solidFill>
                  <a:srgbClr val="60747A"/>
                </a:solidFill>
              </a:defRPr>
            </a:defPPr>
          </a:lstStyle>
          <a:p xmlns:a="http://schemas.openxmlformats.org/drawingml/2006/main">
            <a:pPr algn="r">
              <a:defRPr sz="900" b="1" i="0">
                <a:solidFill>
                  <a:srgbClr val="60747A"/>
                </a:solidFill>
              </a:defRPr>
            </a:pPr>
            <a:r>
              <a:rPr sz="900" b="1" i="0">
                <a:solidFill>
                  <a:srgbClr val="60747A"/>
                </a:solidFill>
              </a:rPr>
              <a:t>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5C1893-D619-4E74-8710-E28D12F13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l">
              <a:defRPr sz="3300" b="1" i="0">
                <a:solidFill>
                  <a:srgbClr val="132D38"/>
                </a:solidFill>
              </a:defRPr>
            </a:pPr>
            <a:r>
              <a:rPr sz="3300" b="1" i="0">
                <a:solidFill>
                  <a:srgbClr val="132D38"/>
                </a:solidFill>
              </a:rPr>
              <a:t>What changed, who gained control, and who gained responsibility?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E3448F-F364-4446-A968-C60196872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57400"/>
            <a:ext cx="1666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195E5C"/>
                </a:solidFill>
              </a:defRPr>
            </a:pPr>
            <a:r>
              <a:rPr sz="1125" b="1" i="0">
                <a:solidFill>
                  <a:srgbClr val="195E5C"/>
                </a:solidFill>
              </a:rPr>
              <a:t>RETRIEVE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D28130-68A4-49E5-9C23-2B47B20FC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2028825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l">
              <a:defRPr sz="1800" b="1" i="0">
                <a:solidFill>
                  <a:srgbClr val="132D38"/>
                </a:solidFill>
              </a:defRPr>
            </a:pPr>
            <a:r>
              <a:rPr sz="1800" b="1" i="0">
                <a:solidFill>
                  <a:srgbClr val="132D38"/>
                </a:solidFill>
              </a:rPr>
              <a:t>Name the four strategies without notes.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D0443A-DF50-42D1-AAD7-6CD81965C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D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35E2D1-F3D1-41CC-A9BF-DF534C494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24200"/>
            <a:ext cx="1666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195E5C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195E5C"/>
                </a:solidFill>
              </a:defRPr>
            </a:pPr>
            <a:r>
              <a:rPr sz="1125" b="1" i="0">
                <a:solidFill>
                  <a:srgbClr val="195E5C"/>
                </a:solidFill>
              </a:rPr>
              <a:t>EXPLAIN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15D306-DC1B-49F3-972E-81BDFC870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3095625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l">
              <a:defRPr sz="1800" b="1" i="0">
                <a:solidFill>
                  <a:srgbClr val="132D38"/>
                </a:solidFill>
              </a:defRPr>
            </a:pPr>
            <a:r>
              <a:rPr sz="1800" b="1" i="0">
                <a:solidFill>
                  <a:srgbClr val="132D38"/>
                </a:solidFill>
              </a:rPr>
              <a:t>Choose one. Describe the before and after relationship.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218924-7874-4BB4-B0A2-C95137F29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81425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D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970EBF-CB85-4D96-A00C-3A84E3B70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1666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125" b="1" i="0">
                <a:solidFill>
                  <a:srgbClr val="9A443C"/>
                </a:solidFill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9A443C"/>
                </a:solidFill>
              </a:defRPr>
            </a:pPr>
            <a:r>
              <a:rPr sz="1125" b="1" i="0">
                <a:solidFill>
                  <a:srgbClr val="9A443C"/>
                </a:solidFill>
              </a:rPr>
              <a:t>JUDGE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94E174-CC1F-4435-A181-FDAD74AB2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4162425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1" i="0">
                <a:solidFill>
                  <a:srgbClr val="132D38"/>
                </a:solidFill>
              </a:defRPr>
            </a:defPPr>
          </a:lstStyle>
          <a:p xmlns:a="http://schemas.openxmlformats.org/drawingml/2006/main">
            <a:pPr algn="l">
              <a:defRPr sz="1800" b="1" i="0">
                <a:solidFill>
                  <a:srgbClr val="132D38"/>
                </a:solidFill>
              </a:defRPr>
            </a:pPr>
            <a:r>
              <a:rPr sz="1800" b="1" i="0">
                <a:solidFill>
                  <a:srgbClr val="132D38"/>
                </a:solidFill>
              </a:rPr>
              <a:t>Name one stakeholder benefit and one new obligation.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995315-1C0E-435B-BC26-5F06A6079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1533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A7CCAD-983D-459F-8A4A-EE1E0B044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572125"/>
            <a:ext cx="10287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25" b="1" i="0">
                <a:solidFill>
                  <a:srgbClr val="F4F1E9"/>
                </a:solidFill>
              </a:defRPr>
            </a:defPPr>
          </a:lstStyle>
          <a:p xmlns:a="http://schemas.openxmlformats.org/drawingml/2006/main">
            <a:pPr algn="l">
              <a:defRPr sz="1425" b="1" i="0">
                <a:solidFill>
                  <a:srgbClr val="F4F1E9"/>
                </a:solidFill>
              </a:defRPr>
            </a:pPr>
            <a:r>
              <a:rPr sz="1425" b="1" i="0">
                <a:solidFill>
                  <a:srgbClr val="F4F1E9"/>
                </a:solidFill>
              </a:rPr>
              <a:t>Next lesson: classify a changed case before reopening notes, then correct with evidence.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A8BFD2-2C3E-4544-BBA3-D27F79D53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572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750" b="0" i="0">
                <a:solidFill>
                  <a:srgbClr val="60747A"/>
                </a:solidFill>
              </a:defRPr>
            </a:defPPr>
          </a:lstStyle>
          <a:p xmlns:a="http://schemas.openxmlformats.org/drawingml/2006/main">
            <a:pPr algn="l">
              <a:defRPr sz="750" b="0" i="0">
                <a:solidFill>
                  <a:srgbClr val="60747A"/>
                </a:solidFill>
              </a:defRPr>
            </a:pPr>
            <a:r>
              <a:rPr sz="750" b="0" i="0">
                <a:solidFill>
                  <a:srgbClr val="60747A"/>
                </a:solidFill>
              </a:rPr>
              <a:t>Published lesson: ctwadden.github.io/digital-society-sl/lessons/economics-business-growth/</a:t>
            </a:r>
          </a:p>
        </p:txBody>
      </p:sp>
    </p:spTree>
    <p:extLst>
      <p:ext uri="{BB962C8B-B14F-4D97-AF65-F5344CB8AC3E}">
        <p14:creationId xmlns:p14="http://schemas.microsoft.com/office/powerpoint/2010/main" val="17166121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2026-10-16T10:46:36.3010000Z</dcterms:created>
  <dcterms:modified xsi:type="dcterms:W3CDTF">2026-10-16T10:46:36.3010000Z</dcterms:modified>
</coreProperties>
</file>